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84" r:id="rId9"/>
    <p:sldId id="266" r:id="rId10"/>
    <p:sldId id="264" r:id="rId11"/>
    <p:sldId id="263" r:id="rId12"/>
    <p:sldId id="265" r:id="rId13"/>
    <p:sldId id="262" r:id="rId14"/>
    <p:sldId id="268" r:id="rId15"/>
    <p:sldId id="270" r:id="rId16"/>
    <p:sldId id="271" r:id="rId17"/>
    <p:sldId id="272" r:id="rId18"/>
    <p:sldId id="273" r:id="rId19"/>
    <p:sldId id="274" r:id="rId20"/>
    <p:sldId id="277" r:id="rId21"/>
    <p:sldId id="275" r:id="rId22"/>
    <p:sldId id="276" r:id="rId23"/>
    <p:sldId id="282" r:id="rId24"/>
    <p:sldId id="281" r:id="rId25"/>
    <p:sldId id="283" r:id="rId26"/>
    <p:sldId id="279" r:id="rId27"/>
    <p:sldId id="280" r:id="rId28"/>
    <p:sldId id="278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64" d="100"/>
          <a:sy n="64" d="100"/>
        </p:scale>
        <p:origin x="-1950" y="-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E2130-1ECA-4DBE-80B9-4694C662BE45}" type="datetimeFigureOut">
              <a:rPr lang="ru-RU" smtClean="0"/>
              <a:t>07.10.2022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6AA09-0425-45A5-A389-2BB7BCA2CE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0274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6AA09-0425-45A5-A389-2BB7BCA2CEC6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17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610600" cy="38100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80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419600"/>
            <a:ext cx="6096000" cy="16002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BC3FF41-BE49-4CFF-A924-61DF3D8F112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11B4B-92A0-42AA-B693-1BD293BF15E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182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62750" y="228600"/>
            <a:ext cx="215265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30555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9D4C8-D867-47B8-B83B-4A70B31B91E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606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0BEF4-3FD1-4E6D-AD74-BE4CC9ECA2F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25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912C8-8916-4556-A0DF-FAF78283E8F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326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4800" y="1905000"/>
            <a:ext cx="4191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191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B945F-1E60-4290-911B-0BB6FCC13B1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837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9405A-D6C1-4EA8-BA0A-8BF82C06629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053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198E9-2DBE-41A4-A85C-9DA3A03A885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599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F6506-21DD-4DB6-8334-2750D410E95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105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03FCE-AAE2-414A-85FE-7C0379257DB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759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B7A0F-80FA-4B0F-AE91-302757A441E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08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6106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05000"/>
            <a:ext cx="8534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8223CAE-EF78-4D57-9C1D-809215849E53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5561856"/>
            <a:ext cx="8568406" cy="891480"/>
          </a:xfrm>
        </p:spPr>
        <p:txBody>
          <a:bodyPr/>
          <a:lstStyle/>
          <a:p>
            <a:pPr algn="r"/>
            <a:r>
              <a:rPr lang="ru-RU" sz="2200" dirty="0" smtClean="0"/>
              <a:t>Комина </a:t>
            </a:r>
            <a:r>
              <a:rPr lang="ru-RU" sz="2200" dirty="0"/>
              <a:t>Галина Александровна, заместитель директора </a:t>
            </a:r>
            <a:endParaRPr lang="ru-RU" sz="2200" dirty="0" smtClean="0"/>
          </a:p>
          <a:p>
            <a:pPr algn="r"/>
            <a:r>
              <a:rPr lang="ru-RU" sz="2200" dirty="0" smtClean="0"/>
              <a:t>МОУ </a:t>
            </a:r>
            <a:r>
              <a:rPr lang="ru-RU" sz="2200" dirty="0"/>
              <a:t>«Воскресенская школа», Череповецкий муниципальный район</a:t>
            </a:r>
            <a:r>
              <a:rPr lang="ru-RU" sz="2400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428179"/>
            <a:ext cx="88569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Межмуниципальный Единый методический день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 теме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«Актуальные вопросы реализации современной образовательной практики в системе общего образования»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Бабаевский, Чагодощенский, Череповецкий, Шекснинский </a:t>
            </a:r>
          </a:p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муниципальные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районы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Образовательный трек 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«Обучаем эффективно: особенности разработки рабочей программы по предмету для обучающихся с ОВЗ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Выступление из опыта работы ОУ:</a:t>
            </a:r>
            <a:endParaRPr lang="ru-RU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«Психолого-педагогическое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сопровождение разработки и реализации рабочих программ  для детей с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ОВЗ». 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64096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</a:t>
            </a:r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консилиума</a:t>
            </a:r>
            <a:endParaRPr lang="ru-RU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выявление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трудностей в освоении образовательных программ, особенностей в развитии, социальной адаптации и поведении обучающихся для последующего принятия решений об организации психолого-педагогического сопровождения;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разработка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рекомендаций по организации психолого-педагогического сопровождения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обучающихся (в том числе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рабочих программ  для детей с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ОВЗ)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консультирование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участников образовательных отношений по вопросам актуального психофизического состояния и возможностей обучающихся; содержания и оказания им психолого-педагогической помощи, создания специальных условий получения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образования. 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71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067" y="188640"/>
            <a:ext cx="88924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ПЕДАГОГ-ПСИХОЛОГ</a:t>
            </a:r>
          </a:p>
          <a:p>
            <a:pPr algn="just"/>
            <a:r>
              <a:rPr lang="ru-RU" alt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-устанавливает </a:t>
            </a:r>
            <a:r>
              <a:rPr lang="ru-RU" alt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актуальный уровень когнитивного развития ребенка, определяет зону ближайшего развития; </a:t>
            </a:r>
          </a:p>
          <a:p>
            <a:pPr algn="just"/>
            <a:r>
              <a:rPr lang="ru-RU" alt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-выявляет </a:t>
            </a:r>
            <a:r>
              <a:rPr lang="ru-RU" alt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</a:t>
            </a:r>
            <a:r>
              <a:rPr lang="ru-RU" alt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эмоционально-волевой </a:t>
            </a:r>
            <a:r>
              <a:rPr lang="ru-RU" alt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сферы, личностные особенности детей, характер взаимодействия со сверстниками, родителями и другими взрослыми; </a:t>
            </a:r>
          </a:p>
          <a:p>
            <a:pPr algn="just"/>
            <a:r>
              <a:rPr lang="ru-RU" alt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-определяет </a:t>
            </a:r>
            <a:r>
              <a:rPr lang="ru-RU" alt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направление, характер и сроки коррекционно-развивающей работы с </a:t>
            </a:r>
            <a:r>
              <a:rPr lang="ru-RU" alt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ребенком; </a:t>
            </a:r>
            <a:endParaRPr lang="ru-RU" altLang="ru-RU" sz="22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alt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-помогает педагогам </a:t>
            </a:r>
            <a:r>
              <a:rPr lang="ru-RU" alt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другим специалистам наладить конструктивное взаимодействие как с родителями ребенка с ОВЗ, так и родителями обучающихся инклюзивного класса; </a:t>
            </a:r>
          </a:p>
          <a:p>
            <a:pPr algn="just"/>
            <a:r>
              <a:rPr lang="ru-RU" alt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-повышает </a:t>
            </a:r>
            <a:r>
              <a:rPr lang="ru-RU" alt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психологическую компетентность </a:t>
            </a:r>
            <a:r>
              <a:rPr lang="ru-RU" alt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педагогов, </a:t>
            </a:r>
            <a:r>
              <a:rPr lang="ru-RU" alt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других специалистов, а также родителей; </a:t>
            </a:r>
          </a:p>
          <a:p>
            <a:pPr algn="just"/>
            <a:r>
              <a:rPr lang="ru-RU" alt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-проводит </a:t>
            </a:r>
            <a:r>
              <a:rPr lang="ru-RU" alt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консультирование  </a:t>
            </a:r>
            <a:r>
              <a:rPr lang="ru-RU" alt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педагогов и </a:t>
            </a:r>
            <a:r>
              <a:rPr lang="ru-RU" alt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родителей </a:t>
            </a:r>
            <a:r>
              <a:rPr lang="ru-RU" alt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учащихся в том числе по их запросам; </a:t>
            </a:r>
            <a:endParaRPr lang="ru-RU" altLang="ru-RU" sz="22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alt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-совместно </a:t>
            </a:r>
            <a:r>
              <a:rPr lang="ru-RU" alt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alt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социальным педагогом и  </a:t>
            </a:r>
            <a:r>
              <a:rPr lang="ru-RU" alt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администрацией школы проводит работу по профилактике и преодолению конфликтных ситуаций </a:t>
            </a:r>
            <a:r>
              <a:rPr lang="ru-RU" alt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altLang="ru-RU" sz="22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12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5689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УЧИТЕЛЬ-ЛОГОПЕД</a:t>
            </a:r>
          </a:p>
          <a:p>
            <a:pPr algn="ctr">
              <a:buNone/>
            </a:pPr>
            <a:endParaRPr lang="ru-RU" sz="1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alt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устанавливает клинико-педагогический диагноз речевого нарушения; </a:t>
            </a:r>
          </a:p>
          <a:p>
            <a:pPr marL="0" indent="0" algn="just">
              <a:buNone/>
            </a:pPr>
            <a:r>
              <a:rPr lang="ru-RU" alt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разрабатывает программы или перспективные планы коррекционно-логопедического обучения детей, нуждающихся в логопедической помощи; </a:t>
            </a:r>
          </a:p>
          <a:p>
            <a:pPr algn="just">
              <a:buFontTx/>
              <a:buChar char="-"/>
            </a:pPr>
            <a:r>
              <a:rPr lang="ru-RU" alt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проводит групповые и индивидуальные занятия по коррекции нарушений устной и письменной речи учащихся (с использованием программного материала учебных дисциплин гуманитарного цикла); </a:t>
            </a:r>
          </a:p>
          <a:p>
            <a:pPr algn="just">
              <a:buFontTx/>
              <a:buChar char="-"/>
            </a:pPr>
            <a:r>
              <a:rPr lang="ru-RU" alt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совместно с учителем инклюзивного класса, проводит работу, основной целью которой является соблюдение в классе правильного речевого режима, обогащение и систематизация словарного запаса учащихся в соответствии с учебными предметами, развитие коммуникативных умений; </a:t>
            </a:r>
          </a:p>
          <a:p>
            <a:pPr marL="0" indent="0" algn="just">
              <a:buNone/>
            </a:pPr>
            <a:r>
              <a:rPr lang="ru-RU" alt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проводит консультативную и просветительскую работу с педагогами и родителями учащихся. </a:t>
            </a:r>
            <a:endParaRPr lang="ru-RU" altLang="ru-RU" sz="22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00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5832" y="260648"/>
            <a:ext cx="813861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СОЦИАЛЬНЫЙ ПЕДАГОГ </a:t>
            </a:r>
          </a:p>
          <a:p>
            <a:pPr algn="ctr">
              <a:defRPr/>
            </a:pPr>
            <a:endParaRPr lang="ru-RU" sz="1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-осуществляет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 за соблюдением прав любого ребенка, обучающегося в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школе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defRPr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-на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основе социально-педагогической диагностики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выявляет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потребности ребенка и его семьи в сфере социальной поддержки, определяет направления помощи в адаптации ребенка в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школе; </a:t>
            </a:r>
            <a:endParaRPr lang="ru-RU" sz="22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собирает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всю возможную информацию о «внешних» ресурсах для школьной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команды, устанавливает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взаимодействие с учреждениями — партнерами в области социальной поддержки (Служба социальной защиты населения, органы опеки и др.), общественными организациями, защищающими права детей,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учреждениями дополнительного образования. </a:t>
            </a:r>
          </a:p>
          <a:p>
            <a:pPr algn="just">
              <a:defRPr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оказывает помощь </a:t>
            </a:r>
            <a:r>
              <a:rPr 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родителям ребенка с ОВЗ в адаптации в школьном сообществе, в среде других родителей. </a:t>
            </a:r>
          </a:p>
        </p:txBody>
      </p:sp>
    </p:spTree>
    <p:extLst>
      <p:ext uri="{BB962C8B-B14F-4D97-AF65-F5344CB8AC3E}">
        <p14:creationId xmlns:p14="http://schemas.microsoft.com/office/powerpoint/2010/main" val="161770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8168" y="188640"/>
            <a:ext cx="8408992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altLang="ru-RU" sz="22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УЧИТЕЛЬ-ДЕФЕКТОЛОГ</a:t>
            </a:r>
          </a:p>
          <a:p>
            <a:pPr algn="ctr">
              <a:buNone/>
            </a:pPr>
            <a:endParaRPr lang="ru-RU" altLang="ru-RU" sz="1000" b="1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alt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alt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ыявляет</a:t>
            </a:r>
            <a:r>
              <a:rPr lang="ru-RU" alt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ru-RU" alt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-уровень </a:t>
            </a:r>
            <a:r>
              <a:rPr lang="ru-RU" alt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умственного развития учащихся; </a:t>
            </a:r>
          </a:p>
          <a:p>
            <a:pPr algn="just"/>
            <a:r>
              <a:rPr lang="ru-RU" alt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-отношение </a:t>
            </a:r>
            <a:r>
              <a:rPr lang="ru-RU" alt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школьников к учебной работе, характер учебной мотивации; </a:t>
            </a:r>
          </a:p>
          <a:p>
            <a:pPr algn="just"/>
            <a:r>
              <a:rPr lang="ru-RU" alt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-обучаемость</a:t>
            </a:r>
            <a:r>
              <a:rPr lang="ru-RU" alt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восприимчивость школьников к помощи, виды помощи (стимулирующая, направляющая, обучающая), способность переноса на аналогичные задания; </a:t>
            </a:r>
          </a:p>
          <a:p>
            <a:pPr algn="just"/>
            <a:r>
              <a:rPr lang="ru-RU" alt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-отношение </a:t>
            </a:r>
            <a:r>
              <a:rPr lang="ru-RU" alt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ученика к оценке учителя, сформированность самооценки; </a:t>
            </a:r>
          </a:p>
          <a:p>
            <a:pPr algn="just"/>
            <a:r>
              <a:rPr lang="ru-RU" alt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-достижения </a:t>
            </a:r>
            <a:r>
              <a:rPr lang="ru-RU" alt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ребенка в </a:t>
            </a:r>
            <a:r>
              <a:rPr lang="ru-RU" alt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учении; </a:t>
            </a:r>
            <a:endParaRPr lang="ru-RU" altLang="ru-RU" sz="22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alt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-темп </a:t>
            </a:r>
            <a:r>
              <a:rPr lang="ru-RU" alt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работы, работоспособность. </a:t>
            </a:r>
            <a:endParaRPr lang="ru-RU" altLang="ru-RU" sz="22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alt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alt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результатам обследования дефектолог совместно с учителем, </a:t>
            </a:r>
            <a:r>
              <a:rPr lang="ru-RU" alt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педагогом-психологом, учителем-логопедом </a:t>
            </a:r>
            <a:r>
              <a:rPr lang="ru-RU" alt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определяет объем и содержание коррекционной работы, необходимой данному ребенку, проводит индивидуальные и </a:t>
            </a:r>
            <a:r>
              <a:rPr lang="ru-RU" alt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групповые </a:t>
            </a:r>
            <a:r>
              <a:rPr lang="ru-RU" alt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коррекционные занятия, отслеживает динамику развития детей и степень усвоения учебного материала. </a:t>
            </a:r>
          </a:p>
        </p:txBody>
      </p:sp>
    </p:spTree>
    <p:extLst>
      <p:ext uri="{BB962C8B-B14F-4D97-AF65-F5344CB8AC3E}">
        <p14:creationId xmlns:p14="http://schemas.microsoft.com/office/powerpoint/2010/main" val="354898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80648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endParaRPr lang="ru-RU" altLang="ru-RU" sz="2200" dirty="0" smtClean="0">
              <a:solidFill>
                <a:schemeClr val="tx2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altLang="ru-RU" sz="2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altLang="ru-RU" sz="2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коррекционно-развивающих занятиях с ребенком с трудностями обучения дефектолог решает прежде всего коррекционные задачи: развивает мышление, тренирует зрительное и слуховое внимание, память, формирует зрительно-пространственное и временное восприятие, развивает навыки анализа и синтеза, расширяет и активизирует словарный запас ребенка. Важное направление деятельности учителя-дефектолога в общеобразовательной школе — методическая помощь учителю инклюзивного класса в адаптации содержания образовательных программ возможностям ребенка. </a:t>
            </a:r>
          </a:p>
        </p:txBody>
      </p:sp>
    </p:spTree>
    <p:extLst>
      <p:ext uri="{BB962C8B-B14F-4D97-AF65-F5344CB8AC3E}">
        <p14:creationId xmlns:p14="http://schemas.microsoft.com/office/powerpoint/2010/main" val="236883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712" y="404664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Документация </a:t>
            </a:r>
            <a:r>
              <a:rPr lang="ru-RU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ППк</a:t>
            </a: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1. Приказ о создании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ППк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 утвержденным составом специалистов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ППк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2. Положение 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ППк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3. График проведения плановых заседаний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ППк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на учебный год;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4. Журнал учета заседаний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ППк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 обучающихся, прошедших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ППк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5. Журнал регистрации коллегиальных заключений психолого-педагогического консилиума;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6. Протоколы заседания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ППк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7. Карта развития обучающегося, получающего психолого-педагогическое сопровождение;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8. Журнал направлений обучающихся на ПМПК.</a:t>
            </a:r>
          </a:p>
        </p:txBody>
      </p:sp>
    </p:spTree>
    <p:extLst>
      <p:ext uri="{BB962C8B-B14F-4D97-AF65-F5344CB8AC3E}">
        <p14:creationId xmlns:p14="http://schemas.microsoft.com/office/powerpoint/2010/main" val="318437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Заседания </a:t>
            </a:r>
            <a:r>
              <a:rPr lang="ru-RU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ППк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подразделяются на плановые и внеплановые.</a:t>
            </a: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Плановые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заседания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ППк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проводятся в соответствии с графиком проведения, но не реже одного раза в полугодие, для оценки динамики обучения 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внесения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(при необходимости) изменений и дополнений в рекомендации по организации психолого-педагогического сопровождения обучающихся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МОУ «Воскресенская школа» на учебный год  планируется 4 заседания.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69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828092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Внеплановые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заседания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ППк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проводятся </a:t>
            </a:r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зачислении нового обучающегося, нуждающегося в психолого-педагогическом сопровождении;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отрицательной (положительной) динамике обучения и развития обучающегося;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возникновении новых обстоятельств, влияющих на обучение и развитие обучающегося в соответствии с запросами родителей (законных представителей) обучающегося, педагогических и руководящих работников Организации;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целью решения конфликтных ситуаций и других случаях.</a:t>
            </a:r>
          </a:p>
        </p:txBody>
      </p:sp>
    </p:spTree>
    <p:extLst>
      <p:ext uri="{BB962C8B-B14F-4D97-AF65-F5344CB8AC3E}">
        <p14:creationId xmlns:p14="http://schemas.microsoft.com/office/powerpoint/2010/main" val="237733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ирование</a:t>
            </a:r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 с обучающимися 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ОВЗ</a:t>
            </a:r>
          </a:p>
          <a:p>
            <a:pPr marL="457200" indent="-457200" algn="ctr">
              <a:buAutoNum type="arabicPeriod"/>
            </a:pPr>
            <a:r>
              <a:rPr lang="en-US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Диагностическая работа</a:t>
            </a:r>
            <a:endParaRPr lang="ru-RU" b="1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выявление характера и интенсивности трудностей развития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обучающихся с ОВЗ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проведение их комплексного обследования и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подготовк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рекомендаций по оказанию им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психолого-педагогической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помощи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 деятельности:</a:t>
            </a:r>
          </a:p>
          <a:p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-психолого-педагогическая диагностика: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изучение рекомендаций ПМПК, наблюдение, психологическое обследование, анкетирование родителей, беседы с педагогами, анализ причин возникновения трудностей в обучении;</a:t>
            </a:r>
          </a:p>
          <a:p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социально-педагогическая 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диагностика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определения уровня организованности ребёнка, эмоционально-волевой и личностной сферы, уровня знаний по предметам.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68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517232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7464" y="116632"/>
            <a:ext cx="891702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В пункте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2.9.8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ФГОС начального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общего образования обучающихся с ограниченными возможностями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здоровья (утверждён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приказом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 Министерства образования и науки РФ от 19 декабря 2014 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г. N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 1598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) говорится: </a:t>
            </a:r>
          </a:p>
          <a:p>
            <a:r>
              <a:rPr lang="ru-RU" sz="2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</a:t>
            </a:r>
            <a:r>
              <a:rPr lang="ru-RU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коррекционной работы </a:t>
            </a:r>
            <a:r>
              <a:rPr lang="ru-RU" sz="2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должна обеспечивать</a:t>
            </a:r>
            <a:r>
              <a:rPr lang="ru-RU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ru-RU" sz="2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-выявление </a:t>
            </a:r>
            <a:r>
              <a:rPr lang="ru-RU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особых образовательных потребностей обучающихся с </a:t>
            </a:r>
            <a:r>
              <a:rPr lang="ru-RU" sz="2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ОВЗ, </a:t>
            </a:r>
            <a:r>
              <a:rPr lang="ru-RU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обусловленных недостатками в их физическом и (или) психическом развитии;</a:t>
            </a:r>
          </a:p>
          <a:p>
            <a:r>
              <a:rPr lang="ru-RU" sz="2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-осуществление  индивидуально - ориентированной психолого-медико-педагогической </a:t>
            </a:r>
            <a:r>
              <a:rPr lang="ru-RU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помощи обучающимся с ОВЗ с учетом особых образовательных потребностей, индивидуальных возможностей обучающихся (в соответствии с рекомендациями ПМПК</a:t>
            </a:r>
            <a:r>
              <a:rPr lang="ru-RU" sz="2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2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37969"/>
            <a:ext cx="87849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Диагностические методики педагога-психолога: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«Анкета для изучения школьной мотивации»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Лусканова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Н.Г.;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м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етодика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диагностики самооценки «Лесенка»;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методика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изучения внимания (Гальперин П.Я.);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диагностика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уровня интеллектуального развития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Замбявичене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Э.Ф.);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тест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«Размышляем о жизненном опыте»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Щуркова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Н.Е.);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анкета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«Школа»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Блейхер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В.М.);</a:t>
            </a:r>
          </a:p>
          <a:p>
            <a:pPr marL="342900" indent="-342900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методика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отслеживания уровня коммуникативных навыков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Цукерман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Г.А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Диагностические методики 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учителя-логопеда: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ля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реализации диагностического блока логопедического сопровождения используются рекомендации и методический материал, представленные в руководствах Г. В. Чиркиной, О.Е. Грибовой, Р.И.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Лалаевой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О.Б.Иншаковой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О. А.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Ишимовой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 др.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97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856984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ирование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работы с обучающимися 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ОВЗ</a:t>
            </a:r>
          </a:p>
          <a:p>
            <a:pPr algn="ctr"/>
            <a:r>
              <a:rPr lang="ru-RU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Коррекционно-развивающая </a:t>
            </a:r>
            <a:r>
              <a:rPr lang="en-US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</a:t>
            </a:r>
            <a:endParaRPr lang="ru-RU" b="1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обеспечение своевременной специализированной помощи в освоении содержания образования и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коррекци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недостатков в познавательной и эмоционально-личностной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сфере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 деятельности: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-психолого-педагогическая 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работа: </a:t>
            </a:r>
            <a:r>
              <a:rPr lang="ru-RU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</a:t>
            </a:r>
            <a:r>
              <a:rPr lang="ru-RU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</a:t>
            </a:r>
            <a:r>
              <a:rPr lang="ru-RU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рабочих программ  для детей с </a:t>
            </a:r>
            <a:r>
              <a:rPr lang="ru-RU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ОВЗ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ормирование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групп для коррекционной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работы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оставление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расписания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занятий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роведение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коррекционных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занятий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; 5)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тслеживание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динамики развития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обучающегося.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-л</a:t>
            </a:r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ечебно – </a:t>
            </a:r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профилактическая </a:t>
            </a:r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работа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22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(создание условий для сохранения и укрепления здоровья обучающихся с ОВЗ): разработка рекомендаций для педагогов и родителей,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проведение мероприятий, направленных на сохранение, профилактику здоровья и формирование  навыков здорового и безопасного образа жизни.</a:t>
            </a:r>
            <a:endParaRPr lang="ru-RU" sz="2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84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71296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ирование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работы с обучающимися 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ОВЗ</a:t>
            </a:r>
          </a:p>
          <a:p>
            <a:pPr lvl="0" algn="ctr"/>
            <a:r>
              <a:rPr lang="ru-RU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Консультативная </a:t>
            </a:r>
            <a:r>
              <a:rPr lang="en-US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</a:t>
            </a:r>
            <a:endParaRPr lang="ru-RU" b="1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обеспечение непрерывности специального индивидуального сопровождения детей с ограниченными возможностями здоровья и их семей по вопросам реализации дифференцированных психолого-педагогических условий обучения, воспитания; коррекции, развития и социализации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обучающихся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 деятельности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-к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онсультирование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педагогических работников по  вопросам инклюзивного 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образования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(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«Виды дисграфии и их профилактика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«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Профилактика оптической дисграфии у обучающихся с ОВЗ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«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словоизменения у детей с ОВЗ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«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фонематического восприятия младших школьников с ОВЗ»</a:t>
            </a:r>
          </a:p>
          <a:p>
            <a:endParaRPr lang="ru-RU" dirty="0" smtClean="0">
              <a:solidFill>
                <a:srgbClr val="333333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76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188" y="836712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ирование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работы с обучающимися 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ОВЗ</a:t>
            </a:r>
          </a:p>
          <a:p>
            <a:pPr lvl="0" algn="ctr"/>
            <a:r>
              <a:rPr lang="ru-RU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Консультативная </a:t>
            </a:r>
            <a:r>
              <a:rPr lang="en-US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</a:t>
            </a:r>
            <a:endParaRPr lang="ru-RU" b="1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 smtClean="0">
              <a:solidFill>
                <a:srgbClr val="333333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-к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онсультирование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обучающихся по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выявленны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проблемам, оказание превентивной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помощи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-к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онсультирование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родителей по  вопросам инклюзивного образования, выбора стратегии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воспитания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соответствии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психолого-физиологическим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особенностям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детей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: «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Причины речевых нарушений»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«Предметно-развивающая среда дома»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«Развитие речевого дыхания через игру»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«Как правильно организовать занятия с ребёнком дома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2"/>
            <a:ext cx="882047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ирование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работы с обучающимися 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ОВЗ</a:t>
            </a:r>
          </a:p>
          <a:p>
            <a:pPr lvl="0" algn="ctr"/>
            <a:endParaRPr lang="ru-RU" sz="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Информационно-просветительская </a:t>
            </a:r>
            <a:r>
              <a:rPr lang="en-US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</a:t>
            </a:r>
            <a:endParaRPr lang="ru-RU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Цель: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организация информационно-просветительской деятельности по вопросам инклюзивного образования со всеми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участниками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образовательных отношений.</a:t>
            </a:r>
          </a:p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 деятельности:</a:t>
            </a:r>
            <a:endParaRPr lang="ru-RU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-п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сихолого-педагогическое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просвещение педагогических работников по вопросам развития, обучения и воспитания 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детей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с ОВЗ: семинары 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«Психологические 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обучения детей с ЗПР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»;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Совместная работа педагогов и родителей по развитию произвольного внимания младших школьников с задержкой психического развития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лекторий 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классных руководителей и учителей-предметников</a:t>
            </a:r>
          </a:p>
          <a:p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Дети с ЗПР в обычном классе. Как их учить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?», 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амятки 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педагогов: по  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работе с детьми с 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ОВЗ, «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Дидактические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игры и упражнения для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формирования грамматического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строя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речи».</a:t>
            </a:r>
            <a:endParaRPr lang="ru-RU" dirty="0" smtClean="0">
              <a:solidFill>
                <a:srgbClr val="333333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11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64704"/>
            <a:ext cx="842493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ирование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работы с обучающимися 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ОВЗ</a:t>
            </a:r>
          </a:p>
          <a:p>
            <a:pPr lvl="0" algn="ctr"/>
            <a:endParaRPr lang="ru-RU" sz="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Логопедические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семинары-практикумы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«Игры и упражнения для развития коммуникативных навыков у детей с ОВЗ»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«Пальчиковый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игротренинг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Народные и нетрадиционные игровые приёмы»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«Использование приёмов арт-терапии для развития мелкой моторики».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«Логопедическая работа по преодолению нарушений слоговой структуры слов у детей»</a:t>
            </a:r>
            <a:endParaRPr lang="ru-RU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«Коммуникативные игры в развитии общения детей с ОВЗ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endParaRPr lang="ru-RU" dirty="0" smtClean="0">
              <a:solidFill>
                <a:srgbClr val="333333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97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88204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ирование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работы с обучающимися 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ОВЗ</a:t>
            </a:r>
          </a:p>
          <a:p>
            <a:pPr lvl="0" algn="ctr"/>
            <a:r>
              <a:rPr lang="ru-RU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Информационно-просветительская </a:t>
            </a:r>
            <a:r>
              <a:rPr lang="en-US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 деятельности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 smtClean="0">
              <a:solidFill>
                <a:srgbClr val="333333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-и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нформирование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родителей (законных представителей) по медицинским, социальным, правовым и другим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вопросам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: родительский лекторий «Рекомендации для родителей ребенка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с задержкой психического развития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по  воспитанию»;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«Совместная работа педагогов и родителей по развитию произвольного внимания младших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школьников  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задержкой психического развития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«Создание предметно-развивающей среды  дома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», памятки «Игры с предлогами». </a:t>
            </a:r>
            <a:r>
              <a:rPr lang="ru-RU" b="1" dirty="0" smtClean="0"/>
              <a:t>Логопедические семинары-практикумы:</a:t>
            </a:r>
            <a:endParaRPr lang="ru-RU" dirty="0"/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«Развитие речи первоклассников»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«Закрепление правильных речевых навыков дома»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«Играем пальчиками и развиваем речь»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«Учимся, играя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», «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Мяч и речь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endParaRPr lang="ru-RU" dirty="0" smtClean="0">
              <a:solidFill>
                <a:srgbClr val="333333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16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8188" y="476672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Подведение итогов </a:t>
            </a:r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 </a:t>
            </a: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обучающимися</a:t>
            </a:r>
            <a:r>
              <a:rPr lang="en-US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ОВЗ за учебный год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	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конце учебного года в течение 2 недель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проводится мониторинг результатов освоения обучающимся адаптированных рабочих программ по предметам и программ коррекционно-развивающих курсов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Обсуждение результатов мониторинга осуществляется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рамках итогового заседания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психолого-педагогического консилиума.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ППк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выносит заключение 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необходимости уточнения,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изменения или подтверждения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образовательного маршрута, создания условий для коррекции нарушений развития и социальной адаптации и/или условий проведения индивидуальной профилактической работы.</a:t>
            </a:r>
          </a:p>
        </p:txBody>
      </p:sp>
    </p:spTree>
    <p:extLst>
      <p:ext uri="{BB962C8B-B14F-4D97-AF65-F5344CB8AC3E}">
        <p14:creationId xmlns:p14="http://schemas.microsoft.com/office/powerpoint/2010/main" val="63549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81296" y="2204864"/>
            <a:ext cx="582877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ru-RU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84564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Информационная справка о контингенте обучающихся МОУ «Воскресенская школа»</a:t>
            </a:r>
          </a:p>
          <a:p>
            <a:endParaRPr lang="ru-RU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Всего обучающихся-135, из  них</a:t>
            </a:r>
          </a:p>
          <a:p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-обучающиеся с ОВЗ – 74</a:t>
            </a:r>
          </a:p>
          <a:p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Перечень программ для обучающихся с ОВЗ:</a:t>
            </a:r>
          </a:p>
          <a:p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-АООП образования 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обучающихся с умственной отсталостью (интеллектуальными нарушениями) (вариант 1</a:t>
            </a: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) – 34</a:t>
            </a:r>
          </a:p>
          <a:p>
            <a:r>
              <a:rPr lang="ru-RU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АООП образования обучающихся с умственной отсталостью (интеллектуальными нарушениями) (вариант </a:t>
            </a: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АООП начального общего образования обучающихся с расстройствами аутистического спектра (вариант 8.3)– </a:t>
            </a: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-АООП образования 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обучающихся с умственной отсталостью (интеллектуальными нарушениями</a:t>
            </a: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)-31</a:t>
            </a:r>
          </a:p>
          <a:p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-АООП 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начального общего образования </a:t>
            </a: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обучающихся с ЗПР (вариант 7.2) -3</a:t>
            </a:r>
          </a:p>
          <a:p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-АООП </a:t>
            </a: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основного 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общего образования обучающихся с ЗПР </a:t>
            </a:r>
            <a:r>
              <a:rPr lang="ru-RU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- 1</a:t>
            </a:r>
            <a:endParaRPr lang="ru-RU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65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76328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Психолого-педагогическое сопровождение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это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целостная, системно-организованная деятельность психолога и педагогического коллектива, в процессе которой создаются социально-психологические и педагогические условия для успешного обучения и развития каждого ребенка в школьной среде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Психолого-педагогическое сопровождение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образовательной деятельности всегда персонифицировано и направлено на конкретного ученика, даже если педагог работает с группой.</a:t>
            </a:r>
          </a:p>
        </p:txBody>
      </p:sp>
    </p:spTree>
    <p:extLst>
      <p:ext uri="{BB962C8B-B14F-4D97-AF65-F5344CB8AC3E}">
        <p14:creationId xmlns:p14="http://schemas.microsoft.com/office/powerpoint/2010/main" val="220676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142" y="836712"/>
            <a:ext cx="842493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 </a:t>
            </a:r>
            <a:r>
              <a:rPr lang="ru-RU" sz="2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субъекты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 психолого-педагогического сопровождения индивидуальной образовательной деятельности обучающегося с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ОВЗ: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педагог-психолог; учитель-логопед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; учитель-дефектолог;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социальный педагог; классный руководитель; родители 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ученика.</a:t>
            </a:r>
          </a:p>
          <a:p>
            <a:pPr algn="just"/>
            <a:r>
              <a:rPr lang="ru-RU" sz="2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психолого-педагогического сопровождения - ученик, который имеет свой опыт обучения, взаимодействия со взрослыми, другими учащимися, свой особый характер личностного и индивидуального развития. </a:t>
            </a:r>
          </a:p>
        </p:txBody>
      </p:sp>
    </p:spTree>
    <p:extLst>
      <p:ext uri="{BB962C8B-B14F-4D97-AF65-F5344CB8AC3E}">
        <p14:creationId xmlns:p14="http://schemas.microsoft.com/office/powerpoint/2010/main" val="337065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0881"/>
            <a:ext cx="8964488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  <a:r>
              <a:rPr lang="ru-RU" sz="25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психолого-педагогического сопровождения обучающегося с ОВЗ: обеспечение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оптимального развития 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ребенка, успешная интеграция в социум.</a:t>
            </a:r>
          </a:p>
          <a:p>
            <a:r>
              <a:rPr lang="ru-RU" sz="2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</a:t>
            </a:r>
            <a:r>
              <a:rPr lang="ru-RU" sz="25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5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•предупреждение возникновения проблем развития ребенка;</a:t>
            </a:r>
          </a:p>
          <a:p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•помощь (содействие) ребенку в решении актуальных задач развития, обучения,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социализации (учебные 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трудности, проблемы с выбором образовательного и профессионального маршрута, нарушения эмоционально-волевой сферы, проблемы взаимоотношений со сверстниками, учителями,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родителями);</a:t>
            </a:r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•психологическое обеспечение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реализации образовательных 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программ;</a:t>
            </a:r>
          </a:p>
          <a:p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•развитие психолого-педагогической компетентности (психологической культуры) учащихся, родителей, педагогов.</a:t>
            </a:r>
          </a:p>
        </p:txBody>
      </p:sp>
    </p:spTree>
    <p:extLst>
      <p:ext uri="{BB962C8B-B14F-4D97-AF65-F5344CB8AC3E}">
        <p14:creationId xmlns:p14="http://schemas.microsoft.com/office/powerpoint/2010/main" val="184821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3529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принципы психолого-педагогического сопровождения обучающегося с ОВЗ: </a:t>
            </a:r>
            <a:endParaRPr lang="ru-RU" sz="2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- соблюдение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интересов ребенка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FontTx/>
              <a:buChar char="-"/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системность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непрерывность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вариативность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и рекомендательный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характер;</a:t>
            </a:r>
          </a:p>
          <a:p>
            <a:pPr marL="342900" indent="-342900">
              <a:buFontTx/>
              <a:buChar char="-"/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скоординированность действий всех субъектов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психолого-педагогического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сопровождения. </a:t>
            </a:r>
          </a:p>
          <a:p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Психолого-педагогическое сопровождение обучающегося осуществляется </a:t>
            </a:r>
            <a:r>
              <a:rPr lang="ru-RU" sz="2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письменного согласия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его родителей (законных представителей).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10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Распоряжение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Минпросвещения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России от 09.09.2019 N Р-93 "Об утверждении примерного Положения о психолого-педагогическом консилиуме образовательной организации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Психолого-педагогический консилиум (далее - ППк) является одной из форм взаимодействия руководящих и педагогических работников организации, осуществляющей образовательную деятельность, с целью создания оптимальных условий обучения, развития, социализации и адаптации обучающихся посредством психолого-педагогического сопровождения</a:t>
            </a:r>
          </a:p>
        </p:txBody>
      </p:sp>
    </p:spTree>
    <p:extLst>
      <p:ext uri="{BB962C8B-B14F-4D97-AF65-F5344CB8AC3E}">
        <p14:creationId xmlns:p14="http://schemas.microsoft.com/office/powerpoint/2010/main" val="262431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Организационная структура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службы сопровождения ребенка с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ОВЗ: 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психолого-педагогический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консилиум (</a:t>
            </a:r>
            <a:r>
              <a:rPr lang="ru-RU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ППк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который регулирует процесс сопровождения и обеспечивает комплексность процесса сопровождения.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564904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Постоянный состав </a:t>
            </a:r>
            <a:r>
              <a:rPr lang="ru-RU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ППк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-председатель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консилиума (заместитель директора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-педагог-психолог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-социальный педагог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-учитель-логопед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-учитель-дефектолог.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14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story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</TotalTime>
  <Words>1251</Words>
  <Application>Microsoft Office PowerPoint</Application>
  <PresentationFormat>Экран (4:3)</PresentationFormat>
  <Paragraphs>179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History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Распоряжение Минпросвещения России от 09.09.2019 N Р-93 "Об утверждении примерного Положения о психолого-педагогическом консилиуме образовательной организации"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</dc:creator>
  <cp:lastModifiedBy>VIRO</cp:lastModifiedBy>
  <cp:revision>86</cp:revision>
  <dcterms:created xsi:type="dcterms:W3CDTF">2011-09-03T15:55:54Z</dcterms:created>
  <dcterms:modified xsi:type="dcterms:W3CDTF">2022-10-07T08:48:54Z</dcterms:modified>
</cp:coreProperties>
</file>