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257" r:id="rId3"/>
    <p:sldId id="269" r:id="rId4"/>
    <p:sldId id="258" r:id="rId5"/>
    <p:sldId id="259" r:id="rId6"/>
    <p:sldId id="260" r:id="rId7"/>
    <p:sldId id="261" r:id="rId8"/>
    <p:sldId id="284" r:id="rId9"/>
    <p:sldId id="266" r:id="rId10"/>
    <p:sldId id="264" r:id="rId11"/>
    <p:sldId id="263" r:id="rId12"/>
    <p:sldId id="265" r:id="rId13"/>
    <p:sldId id="262" r:id="rId14"/>
    <p:sldId id="268" r:id="rId15"/>
    <p:sldId id="270" r:id="rId16"/>
    <p:sldId id="271" r:id="rId17"/>
    <p:sldId id="272" r:id="rId18"/>
    <p:sldId id="273" r:id="rId19"/>
    <p:sldId id="274" r:id="rId20"/>
    <p:sldId id="277" r:id="rId21"/>
    <p:sldId id="275" r:id="rId22"/>
    <p:sldId id="276" r:id="rId23"/>
    <p:sldId id="282" r:id="rId24"/>
    <p:sldId id="281" r:id="rId25"/>
    <p:sldId id="283" r:id="rId26"/>
    <p:sldId id="279" r:id="rId27"/>
    <p:sldId id="280" r:id="rId28"/>
    <p:sldId id="278" r:id="rId2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>
        <p:scale>
          <a:sx n="64" d="100"/>
          <a:sy n="64" d="100"/>
        </p:scale>
        <p:origin x="-1950" y="-4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7E2130-1ECA-4DBE-80B9-4694C662BE45}" type="datetimeFigureOut">
              <a:rPr lang="ru-RU" smtClean="0"/>
              <a:t>07.10.2022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B6AA09-0425-45A5-A389-2BB7BCA2CE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02749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B6AA09-0425-45A5-A389-2BB7BCA2CEC6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017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228600"/>
            <a:ext cx="8610600" cy="381000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8000"/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en-US" noProof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76400" y="4419600"/>
            <a:ext cx="6096000" cy="1600200"/>
          </a:xfrm>
        </p:spPr>
        <p:txBody>
          <a:bodyPr/>
          <a:lstStyle>
            <a:lvl1pPr marL="0" indent="0" algn="ctr">
              <a:buFontTx/>
              <a:buNone/>
              <a:defRPr sz="3600"/>
            </a:lvl1pPr>
          </a:lstStyle>
          <a:p>
            <a:pPr lvl="0"/>
            <a:r>
              <a:rPr lang="ru-RU" noProof="0" smtClean="0"/>
              <a:t>Образец подзаголовка</a:t>
            </a:r>
            <a:endParaRPr lang="en-US" noProof="0" smtClean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BC3FF41-BE49-4CFF-A924-61DF3D8F1122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D11B4B-92A0-42AA-B693-1BD293BF15EA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8182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62750" y="228600"/>
            <a:ext cx="2152650" cy="5867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228600"/>
            <a:ext cx="630555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B9D4C8-D867-47B8-B83B-4A70B31B91E0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9606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70BEF4-3FD1-4E6D-AD74-BE4CC9ECA2F8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0250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B912C8-8916-4556-A0DF-FAF78283E8F5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6326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04800" y="1905000"/>
            <a:ext cx="41910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1910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9B945F-1E60-4290-911B-0BB6FCC13B14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3837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09405A-D6C1-4EA8-BA0A-8BF82C066297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053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1198E9-2DBE-41A4-A85C-9DA3A03A8854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8599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8F6506-21DD-4DB6-8334-2750D410E95F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8105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703FCE-AAE2-414A-85FE-7C0379257DB8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8759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2B7A0F-80FA-4B0F-AE91-302757A441E2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7085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</a:extLst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228600"/>
            <a:ext cx="8610600" cy="1600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905000"/>
            <a:ext cx="853440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8223CAE-EF78-4D57-9C1D-809215849E53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536" y="5561856"/>
            <a:ext cx="8568406" cy="891480"/>
          </a:xfrm>
        </p:spPr>
        <p:txBody>
          <a:bodyPr/>
          <a:lstStyle/>
          <a:p>
            <a:pPr algn="r"/>
            <a:r>
              <a:rPr lang="ru-RU" sz="2200" dirty="0" smtClean="0"/>
              <a:t>Комина </a:t>
            </a:r>
            <a:r>
              <a:rPr lang="ru-RU" sz="2200" dirty="0"/>
              <a:t>Галина Александровна, заместитель директора </a:t>
            </a:r>
            <a:endParaRPr lang="ru-RU" sz="2200" dirty="0" smtClean="0"/>
          </a:p>
          <a:p>
            <a:pPr algn="r"/>
            <a:r>
              <a:rPr lang="ru-RU" sz="2200" dirty="0" smtClean="0"/>
              <a:t>МОУ </a:t>
            </a:r>
            <a:r>
              <a:rPr lang="ru-RU" sz="2200" dirty="0"/>
              <a:t>«Воскресенская школа», Череповецкий муниципальный район</a:t>
            </a:r>
            <a:r>
              <a:rPr lang="ru-RU" sz="2400" dirty="0"/>
              <a:t>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07504" y="428179"/>
            <a:ext cx="885698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Межмуниципальный Единый методический день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по теме 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«Актуальные вопросы реализации современной образовательной практики в системе общего образования»</a:t>
            </a:r>
            <a:endParaRPr lang="ru-RU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Бабаевский, Чагодощенский, Череповецкий, Шекснинский </a:t>
            </a:r>
          </a:p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муниципальные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районы</a:t>
            </a:r>
            <a:r>
              <a:rPr lang="ru-RU" b="1" i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b="1" i="1" dirty="0">
                <a:latin typeface="Arial" panose="020B0604020202020204" pitchFamily="34" charset="0"/>
                <a:cs typeface="Arial" panose="020B0604020202020204" pitchFamily="34" charset="0"/>
              </a:rPr>
              <a:t>Образовательный трек 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«Обучаем эффективно: особенности разработки рабочей программы по предмету для обучающихся с ОВЗ</a:t>
            </a:r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ru-R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Выступление из опыта работы ОУ:</a:t>
            </a:r>
            <a:endParaRPr lang="ru-RU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«Психолого-педагогическое 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сопровождение разработки и реализации рабочих программ  для детей с </a:t>
            </a:r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ОВЗ». </a:t>
            </a:r>
            <a:endParaRPr lang="ru-RU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332656"/>
            <a:ext cx="8640960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Задачи </a:t>
            </a:r>
            <a:r>
              <a:rPr lang="ru-RU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консилиума</a:t>
            </a:r>
            <a:endParaRPr lang="ru-RU" sz="32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2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- выявление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трудностей в освоении образовательных программ, особенностей в развитии, социальной адаптации и поведении обучающихся для последующего принятия решений об организации психолого-педагогического сопровождения;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разработка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рекомендаций по организации психолого-педагогического сопровождения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обучающихся (в том числе </a:t>
            </a:r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разработка 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реализация 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рабочих программ  для детей с </a:t>
            </a:r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ОВЗ)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- консультирование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участников образовательных отношений по вопросам актуального психофизического состояния и возможностей обучающихся; содержания и оказания им психолого-педагогической помощи, создания специальных условий получения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образования. </a:t>
            </a:r>
          </a:p>
          <a:p>
            <a:pPr lvl="0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0718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067" y="188640"/>
            <a:ext cx="889248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2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ПЕДАГОГ-ПСИХОЛОГ</a:t>
            </a:r>
          </a:p>
          <a:p>
            <a:pPr algn="just"/>
            <a:r>
              <a:rPr lang="ru-RU" altLang="ru-RU" sz="22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-устанавливает </a:t>
            </a:r>
            <a:r>
              <a:rPr lang="ru-RU" altLang="ru-RU" sz="22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актуальный уровень когнитивного развития ребенка, определяет зону ближайшего развития; </a:t>
            </a:r>
          </a:p>
          <a:p>
            <a:pPr algn="just"/>
            <a:r>
              <a:rPr lang="ru-RU" altLang="ru-RU" sz="22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-выявляет </a:t>
            </a:r>
            <a:r>
              <a:rPr lang="ru-RU" altLang="ru-RU" sz="22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особенности </a:t>
            </a:r>
            <a:r>
              <a:rPr lang="ru-RU" altLang="ru-RU" sz="22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эмоционально-волевой </a:t>
            </a:r>
            <a:r>
              <a:rPr lang="ru-RU" altLang="ru-RU" sz="22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сферы, личностные особенности детей, характер взаимодействия со сверстниками, родителями и другими взрослыми; </a:t>
            </a:r>
          </a:p>
          <a:p>
            <a:pPr algn="just"/>
            <a:r>
              <a:rPr lang="ru-RU" altLang="ru-RU" sz="22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-определяет </a:t>
            </a:r>
            <a:r>
              <a:rPr lang="ru-RU" altLang="ru-RU" sz="22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направление, характер и сроки коррекционно-развивающей работы с </a:t>
            </a:r>
            <a:r>
              <a:rPr lang="ru-RU" altLang="ru-RU" sz="22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ребенком; </a:t>
            </a:r>
            <a:endParaRPr lang="ru-RU" altLang="ru-RU" sz="22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altLang="ru-RU" sz="22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-помогает педагогам </a:t>
            </a:r>
            <a:r>
              <a:rPr lang="ru-RU" altLang="ru-RU" sz="22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другим специалистам наладить конструктивное взаимодействие как с родителями ребенка с ОВЗ, так и родителями обучающихся инклюзивного класса; </a:t>
            </a:r>
          </a:p>
          <a:p>
            <a:pPr algn="just"/>
            <a:r>
              <a:rPr lang="ru-RU" altLang="ru-RU" sz="22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-повышает </a:t>
            </a:r>
            <a:r>
              <a:rPr lang="ru-RU" altLang="ru-RU" sz="22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психологическую компетентность </a:t>
            </a:r>
            <a:r>
              <a:rPr lang="ru-RU" altLang="ru-RU" sz="22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педагогов, </a:t>
            </a:r>
            <a:r>
              <a:rPr lang="ru-RU" altLang="ru-RU" sz="22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других специалистов, а также родителей; </a:t>
            </a:r>
          </a:p>
          <a:p>
            <a:pPr algn="just"/>
            <a:r>
              <a:rPr lang="ru-RU" altLang="ru-RU" sz="22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-проводит </a:t>
            </a:r>
            <a:r>
              <a:rPr lang="ru-RU" altLang="ru-RU" sz="22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консультирование  </a:t>
            </a:r>
            <a:r>
              <a:rPr lang="ru-RU" altLang="ru-RU" sz="22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педагогов и </a:t>
            </a:r>
            <a:r>
              <a:rPr lang="ru-RU" altLang="ru-RU" sz="22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родителей </a:t>
            </a:r>
            <a:r>
              <a:rPr lang="ru-RU" altLang="ru-RU" sz="22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учащихся в том числе по их запросам; </a:t>
            </a:r>
            <a:endParaRPr lang="ru-RU" altLang="ru-RU" sz="22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altLang="ru-RU" sz="22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-совместно </a:t>
            </a:r>
            <a:r>
              <a:rPr lang="ru-RU" altLang="ru-RU" sz="22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</a:t>
            </a:r>
            <a:r>
              <a:rPr lang="ru-RU" altLang="ru-RU" sz="22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социальным педагогом и  </a:t>
            </a:r>
            <a:r>
              <a:rPr lang="ru-RU" altLang="ru-RU" sz="22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администрацией школы проводит работу по профилактике и преодолению конфликтных ситуаций </a:t>
            </a:r>
            <a:r>
              <a:rPr lang="ru-RU" altLang="ru-RU" sz="22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altLang="ru-RU" sz="22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2124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60648"/>
            <a:ext cx="856895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2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УЧИТЕЛЬ-ЛОГОПЕД</a:t>
            </a:r>
          </a:p>
          <a:p>
            <a:pPr algn="ctr">
              <a:buNone/>
            </a:pPr>
            <a:endParaRPr lang="ru-RU" sz="12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None/>
            </a:pPr>
            <a:r>
              <a:rPr lang="ru-RU" sz="22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altLang="ru-RU" sz="22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устанавливает клинико-педагогический диагноз речевого нарушения; </a:t>
            </a:r>
          </a:p>
          <a:p>
            <a:pPr marL="0" indent="0" algn="just">
              <a:buNone/>
            </a:pPr>
            <a:r>
              <a:rPr lang="ru-RU" altLang="ru-RU" sz="22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разрабатывает программы или перспективные планы коррекционно-логопедического обучения детей, нуждающихся в логопедической помощи; </a:t>
            </a:r>
          </a:p>
          <a:p>
            <a:pPr algn="just">
              <a:buFontTx/>
              <a:buChar char="-"/>
            </a:pPr>
            <a:r>
              <a:rPr lang="ru-RU" altLang="ru-RU" sz="22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проводит групповые и индивидуальные занятия по коррекции нарушений устной и письменной речи учащихся (с использованием программного материала учебных дисциплин гуманитарного цикла); </a:t>
            </a:r>
          </a:p>
          <a:p>
            <a:pPr algn="just">
              <a:buFontTx/>
              <a:buChar char="-"/>
            </a:pPr>
            <a:r>
              <a:rPr lang="ru-RU" altLang="ru-RU" sz="22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совместно с учителем инклюзивного класса, проводит работу, основной целью которой является соблюдение в классе правильного речевого режима, обогащение и систематизация словарного запаса учащихся в соответствии с учебными предметами, развитие коммуникативных умений; </a:t>
            </a:r>
          </a:p>
          <a:p>
            <a:pPr marL="0" indent="0" algn="just">
              <a:buNone/>
            </a:pPr>
            <a:r>
              <a:rPr lang="ru-RU" altLang="ru-RU" sz="22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проводит консультативную и просветительскую работу с педагогами и родителями учащихся. </a:t>
            </a:r>
            <a:endParaRPr lang="ru-RU" altLang="ru-RU" sz="22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9007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5832" y="260648"/>
            <a:ext cx="8138616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СОЦИАЛЬНЫЙ ПЕДАГОГ </a:t>
            </a:r>
          </a:p>
          <a:p>
            <a:pPr algn="ctr">
              <a:defRPr/>
            </a:pPr>
            <a:endParaRPr lang="ru-RU" sz="12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r>
              <a:rPr lang="ru-RU" sz="22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-осуществляет </a:t>
            </a:r>
            <a:r>
              <a:rPr lang="ru-RU" sz="22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контроль за соблюдением прав любого ребенка, обучающегося в </a:t>
            </a:r>
            <a:r>
              <a:rPr lang="ru-RU" sz="22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школе</a:t>
            </a:r>
            <a:r>
              <a:rPr lang="ru-RU" sz="22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>
              <a:defRPr/>
            </a:pPr>
            <a:r>
              <a:rPr lang="ru-RU" sz="22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-на </a:t>
            </a:r>
            <a:r>
              <a:rPr lang="ru-RU" sz="22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основе социально-педагогической диагностики </a:t>
            </a:r>
            <a:r>
              <a:rPr lang="ru-RU" sz="22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выявляет </a:t>
            </a:r>
            <a:r>
              <a:rPr lang="ru-RU" sz="22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потребности ребенка и его семьи в сфере социальной поддержки, определяет направления помощи в адаптации ребенка в </a:t>
            </a:r>
            <a:r>
              <a:rPr lang="ru-RU" sz="22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школе; </a:t>
            </a:r>
            <a:endParaRPr lang="ru-RU" sz="22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r>
              <a:rPr lang="ru-RU" sz="22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22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собирает </a:t>
            </a:r>
            <a:r>
              <a:rPr lang="ru-RU" sz="22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всю возможную информацию о «внешних» ресурсах для школьной </a:t>
            </a:r>
            <a:r>
              <a:rPr lang="ru-RU" sz="22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команды, устанавливает </a:t>
            </a:r>
            <a:r>
              <a:rPr lang="ru-RU" sz="22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взаимодействие с учреждениями — партнерами в области социальной поддержки (Служба социальной защиты населения, органы опеки и др.), общественными организациями, защищающими права детей, </a:t>
            </a:r>
            <a:r>
              <a:rPr lang="ru-RU" sz="22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учреждениями дополнительного образования. </a:t>
            </a:r>
          </a:p>
          <a:p>
            <a:pPr algn="just">
              <a:defRPr/>
            </a:pPr>
            <a:r>
              <a:rPr lang="ru-RU" sz="22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оказывает помощь </a:t>
            </a:r>
            <a:r>
              <a:rPr lang="ru-RU" sz="22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родителям ребенка с ОВЗ в адаптации в школьном сообществе, в среде других родителей. </a:t>
            </a:r>
          </a:p>
        </p:txBody>
      </p:sp>
    </p:spTree>
    <p:extLst>
      <p:ext uri="{BB962C8B-B14F-4D97-AF65-F5344CB8AC3E}">
        <p14:creationId xmlns:p14="http://schemas.microsoft.com/office/powerpoint/2010/main" val="1617708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08168" y="188640"/>
            <a:ext cx="8408992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altLang="ru-RU" sz="2200" b="1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УЧИТЕЛЬ-ДЕФЕКТОЛОГ</a:t>
            </a:r>
          </a:p>
          <a:p>
            <a:pPr algn="ctr">
              <a:buNone/>
            </a:pPr>
            <a:endParaRPr lang="ru-RU" altLang="ru-RU" sz="1000" b="1" dirty="0" smtClean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 algn="just">
              <a:buNone/>
            </a:pPr>
            <a:r>
              <a:rPr lang="ru-RU" altLang="ru-RU" sz="22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lang="ru-RU" altLang="ru-RU" sz="22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ыявляет</a:t>
            </a:r>
            <a:r>
              <a:rPr lang="ru-RU" altLang="ru-RU" sz="22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/>
            <a:r>
              <a:rPr lang="ru-RU" altLang="ru-RU" sz="22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-уровень </a:t>
            </a:r>
            <a:r>
              <a:rPr lang="ru-RU" altLang="ru-RU" sz="22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умственного развития учащихся; </a:t>
            </a:r>
          </a:p>
          <a:p>
            <a:pPr algn="just"/>
            <a:r>
              <a:rPr lang="ru-RU" altLang="ru-RU" sz="22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-отношение </a:t>
            </a:r>
            <a:r>
              <a:rPr lang="ru-RU" altLang="ru-RU" sz="22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школьников к учебной работе, характер учебной мотивации; </a:t>
            </a:r>
          </a:p>
          <a:p>
            <a:pPr algn="just"/>
            <a:r>
              <a:rPr lang="ru-RU" altLang="ru-RU" sz="22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-обучаемость</a:t>
            </a:r>
            <a:r>
              <a:rPr lang="ru-RU" altLang="ru-RU" sz="22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восприимчивость школьников к помощи, виды помощи (стимулирующая, направляющая, обучающая), способность переноса на аналогичные задания; </a:t>
            </a:r>
          </a:p>
          <a:p>
            <a:pPr algn="just"/>
            <a:r>
              <a:rPr lang="ru-RU" altLang="ru-RU" sz="22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-отношение </a:t>
            </a:r>
            <a:r>
              <a:rPr lang="ru-RU" altLang="ru-RU" sz="22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ученика к оценке учителя, сформированность самооценки; </a:t>
            </a:r>
          </a:p>
          <a:p>
            <a:pPr algn="just"/>
            <a:r>
              <a:rPr lang="ru-RU" altLang="ru-RU" sz="22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-достижения </a:t>
            </a:r>
            <a:r>
              <a:rPr lang="ru-RU" altLang="ru-RU" sz="22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ребенка в </a:t>
            </a:r>
            <a:r>
              <a:rPr lang="ru-RU" altLang="ru-RU" sz="22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учении; </a:t>
            </a:r>
            <a:endParaRPr lang="ru-RU" altLang="ru-RU" sz="22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altLang="ru-RU" sz="22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-темп </a:t>
            </a:r>
            <a:r>
              <a:rPr lang="ru-RU" altLang="ru-RU" sz="22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работы, работоспособность. </a:t>
            </a:r>
            <a:endParaRPr lang="ru-RU" altLang="ru-RU" sz="2200" dirty="0" smtClean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altLang="ru-RU" sz="22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altLang="ru-RU" sz="22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результатам обследования дефектолог совместно с учителем, </a:t>
            </a:r>
            <a:r>
              <a:rPr lang="ru-RU" altLang="ru-RU" sz="22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педагогом-психологом, учителем-логопедом </a:t>
            </a:r>
            <a:r>
              <a:rPr lang="ru-RU" altLang="ru-RU" sz="22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определяет объем и содержание коррекционной работы, необходимой данному ребенку, проводит индивидуальные и </a:t>
            </a:r>
            <a:r>
              <a:rPr lang="ru-RU" altLang="ru-RU" sz="22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групповые </a:t>
            </a:r>
            <a:r>
              <a:rPr lang="ru-RU" altLang="ru-RU" sz="22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коррекционные занятия, отслеживает динамику развития детей и степень усвоения учебного материала. </a:t>
            </a:r>
          </a:p>
        </p:txBody>
      </p:sp>
    </p:spTree>
    <p:extLst>
      <p:ext uri="{BB962C8B-B14F-4D97-AF65-F5344CB8AC3E}">
        <p14:creationId xmlns:p14="http://schemas.microsoft.com/office/powerpoint/2010/main" val="3548989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692696"/>
            <a:ext cx="806489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endParaRPr lang="ru-RU" altLang="ru-RU" sz="2200" dirty="0" smtClean="0">
              <a:solidFill>
                <a:schemeClr val="tx2">
                  <a:lumMod val="50000"/>
                </a:schemeClr>
              </a:solidFill>
              <a:cs typeface="Times New Roman" panose="02020603050405020304" pitchFamily="18" charset="0"/>
            </a:endParaRPr>
          </a:p>
          <a:p>
            <a:pPr algn="just"/>
            <a:r>
              <a:rPr lang="ru-RU" altLang="ru-RU" sz="22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altLang="ru-RU" sz="22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коррекционно-развивающих занятиях с ребенком с трудностями обучения дефектолог решает прежде всего коррекционные задачи: развивает мышление, тренирует зрительное и слуховое внимание, память, формирует зрительно-пространственное и временное восприятие, развивает навыки анализа и синтеза, расширяет и активизирует словарный запас ребенка. Важное направление деятельности учителя-дефектолога в общеобразовательной школе — методическая помощь учителю инклюзивного класса в адаптации содержания образовательных программ возможностям ребенка. </a:t>
            </a:r>
          </a:p>
        </p:txBody>
      </p:sp>
    </p:spTree>
    <p:extLst>
      <p:ext uri="{BB962C8B-B14F-4D97-AF65-F5344CB8AC3E}">
        <p14:creationId xmlns:p14="http://schemas.microsoft.com/office/powerpoint/2010/main" val="2368833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712" y="404664"/>
            <a:ext cx="878497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Документация </a:t>
            </a:r>
            <a:r>
              <a:rPr lang="ru-RU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ППк</a:t>
            </a:r>
            <a:endParaRPr lang="ru-RU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1. Приказ о создании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ППк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с утвержденным составом специалистов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ППк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2. Положение о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ППк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3. График проведения плановых заседаний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ППк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на учебный год;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4. Журнал учета заседаний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ППк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и обучающихся, прошедших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ППк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5. Журнал регистрации коллегиальных заключений психолого-педагогического консилиума;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6. Протоколы заседания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ППк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7. Карта развития обучающегося, получающего психолого-педагогическое сопровождение; 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8. Журнал направлений обучающихся на ПМПК.</a:t>
            </a:r>
          </a:p>
        </p:txBody>
      </p:sp>
    </p:spTree>
    <p:extLst>
      <p:ext uri="{BB962C8B-B14F-4D97-AF65-F5344CB8AC3E}">
        <p14:creationId xmlns:p14="http://schemas.microsoft.com/office/powerpoint/2010/main" val="3184375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404664"/>
            <a:ext cx="806489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Заседания </a:t>
            </a:r>
            <a:r>
              <a:rPr lang="ru-RU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ППк</a:t>
            </a:r>
            <a:r>
              <a:rPr lang="ru-RU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подразделяются на плановые и внеплановые.</a:t>
            </a:r>
          </a:p>
          <a:p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Плановые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заседания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ППк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проводятся в соответствии с графиком проведения, но не реже одного раза в полугодие, для оценки динамики обучения и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внесения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(при необходимости) изменений и дополнений в рекомендации по организации психолого-педагогического сопровождения обучающихся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В МОУ «Воскресенская школа» на учебный год  планируется 4 заседания.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169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692696"/>
            <a:ext cx="8280920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Внеплановые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заседания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ППк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проводятся </a:t>
            </a:r>
            <a:endParaRPr lang="ru-RU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при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зачислении нового обучающегося, нуждающегося в психолого-педагогическом сопровождении; 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при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отрицательной (положительной) динамике обучения и развития обучающегося; 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при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возникновении новых обстоятельств, влияющих на обучение и развитие обучающегося в соответствии с запросами родителей (законных представителей) обучающегося, педагогических и руководящих работников Организации; 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целью решения конфликтных ситуаций и других случаях.</a:t>
            </a:r>
          </a:p>
        </p:txBody>
      </p:sp>
    </p:spTree>
    <p:extLst>
      <p:ext uri="{BB962C8B-B14F-4D97-AF65-F5344CB8AC3E}">
        <p14:creationId xmlns:p14="http://schemas.microsoft.com/office/powerpoint/2010/main" val="2377334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404664"/>
            <a:ext cx="835292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План</a:t>
            </a:r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ирование</a:t>
            </a:r>
            <a:r>
              <a:rPr lang="en-US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работы с обучающимися </a:t>
            </a:r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ОВЗ</a:t>
            </a:r>
          </a:p>
          <a:p>
            <a:pPr marL="457200" indent="-457200" algn="ctr">
              <a:buAutoNum type="arabicPeriod"/>
            </a:pPr>
            <a:r>
              <a:rPr lang="en-US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Диагностическая работа</a:t>
            </a:r>
            <a:endParaRPr lang="ru-RU" b="1" i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Цель: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 выявление характера и интенсивности трудностей развития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обучающихся с ОВЗ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проведение их комплексного обследования и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подготовк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рекомендаций по оказанию им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психолого-педагогической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помощи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Направления деятельности:</a:t>
            </a:r>
          </a:p>
          <a:p>
            <a:r>
              <a:rPr lang="ru-RU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-психолого-педагогическая диагностика: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изучение рекомендаций ПМПК, наблюдение, психологическое обследование, анкетирование родителей, беседы с педагогами, анализ причин возникновения трудностей в обучении;</a:t>
            </a:r>
          </a:p>
          <a:p>
            <a:r>
              <a:rPr lang="ru-RU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социально-педагогическая </a:t>
            </a:r>
            <a:r>
              <a:rPr lang="ru-RU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диагностика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определения уровня организованности ребёнка, эмоционально-волевой и личностной сферы, уровня знаний по предметам.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3683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5517232"/>
            <a:ext cx="82089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7464" y="116632"/>
            <a:ext cx="8917024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В пункте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2.9.8 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ФГОС начального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общего образования обучающихся с ограниченными возможностями 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здоровья (утверждён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приказом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 Министерства образования и науки РФ от 19 декабря 2014 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г. N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 1598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) говорится: </a:t>
            </a:r>
          </a:p>
          <a:p>
            <a:r>
              <a:rPr lang="ru-RU" sz="2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26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Программа </a:t>
            </a:r>
            <a:r>
              <a:rPr lang="ru-RU" sz="2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коррекционной работы </a:t>
            </a:r>
            <a:r>
              <a:rPr lang="ru-RU" sz="26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должна обеспечивать</a:t>
            </a:r>
            <a:r>
              <a:rPr lang="ru-RU" sz="2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ru-RU" sz="26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-выявление </a:t>
            </a:r>
            <a:r>
              <a:rPr lang="ru-RU" sz="2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особых образовательных потребностей обучающихся с </a:t>
            </a:r>
            <a:r>
              <a:rPr lang="ru-RU" sz="26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ОВЗ, </a:t>
            </a:r>
            <a:r>
              <a:rPr lang="ru-RU" sz="2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обусловленных недостатками в их физическом и (или) психическом развитии;</a:t>
            </a:r>
          </a:p>
          <a:p>
            <a:r>
              <a:rPr lang="ru-RU" sz="26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-осуществление  индивидуально - ориентированной психолого-медико-педагогической </a:t>
            </a:r>
            <a:r>
              <a:rPr lang="ru-RU" sz="2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помощи обучающимся с ОВЗ с учетом особых образовательных потребностей, индивидуальных возможностей обучающихся (в соответствии с рекомендациями ПМПК</a:t>
            </a:r>
            <a:r>
              <a:rPr lang="ru-RU" sz="26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ru-RU" sz="26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37969"/>
            <a:ext cx="8784976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Диагностические методики педагога-психолога:</a:t>
            </a:r>
            <a:endParaRPr lang="ru-RU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- «Анкета для изучения школьной мотивации»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Лусканова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Н.Г.;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- м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етодика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диагностики самооценки «Лесенка»;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методика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изучения внимания (Гальперин П.Я.);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диагностика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уровня интеллектуального развития (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Замбявичене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Э.Ф.);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тест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«Размышляем о жизненном опыте» (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Щуркова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Н.Е.);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анкета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«Школа» (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Блейхер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В.М.);</a:t>
            </a:r>
          </a:p>
          <a:p>
            <a:pPr marL="342900" indent="-342900">
              <a:buFontTx/>
              <a:buChar char="-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методика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отслеживания уровня коммуникативных навыков (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Цукерман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Г.А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</a:p>
          <a:p>
            <a:r>
              <a:rPr lang="ru-RU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Диагностические методики </a:t>
            </a:r>
            <a:r>
              <a:rPr lang="ru-RU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учителя-логопеда:</a:t>
            </a:r>
            <a:endParaRPr lang="ru-RU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д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ля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реализации диагностического блока логопедического сопровождения используются рекомендации и методический материал, представленные в руководствах Г. В. Чиркиной, О.Е. Грибовой, Р.И.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Лалаевой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О.Б.Иншаковой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О. А.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Ишимовой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и др.</a:t>
            </a: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2976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16632"/>
            <a:ext cx="8856984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План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ирование</a:t>
            </a:r>
            <a:r>
              <a:rPr lang="en-US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работы с обучающимися 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ОВЗ</a:t>
            </a:r>
          </a:p>
          <a:p>
            <a:pPr algn="ctr"/>
            <a:r>
              <a:rPr lang="ru-RU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Коррекционно-развивающая </a:t>
            </a:r>
            <a:r>
              <a:rPr lang="en-US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работа</a:t>
            </a:r>
            <a:endParaRPr lang="ru-RU" b="1" i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Цель: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 обеспечение своевременной специализированной помощи в освоении содержания образования и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коррекци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я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недостатков в познавательной и эмоционально-личностной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сфере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Направления деятельности:</a:t>
            </a:r>
          </a:p>
          <a:p>
            <a:pPr algn="just"/>
            <a:r>
              <a:rPr lang="ru-RU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-психолого-педагогическая </a:t>
            </a:r>
            <a:r>
              <a:rPr lang="ru-RU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работа: </a:t>
            </a:r>
            <a:r>
              <a:rPr lang="ru-RU" sz="2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разработка </a:t>
            </a:r>
            <a:r>
              <a:rPr lang="ru-RU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sz="2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реализация </a:t>
            </a:r>
            <a:r>
              <a:rPr lang="ru-RU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рабочих программ  для детей с </a:t>
            </a:r>
            <a:r>
              <a:rPr lang="ru-RU" sz="2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ОВЗ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ф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ормирование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групп для коррекционной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работы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оставление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расписания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занятий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роведение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коррекционных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занятий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; 5) 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тслеживание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динамики развития 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обучающегося.</a:t>
            </a:r>
          </a:p>
          <a:p>
            <a:pPr algn="just"/>
            <a:r>
              <a:rPr lang="ru-RU" dirty="0" smtClean="0">
                <a:solidFill>
                  <a:srgbClr val="C0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-л</a:t>
            </a:r>
            <a:r>
              <a:rPr lang="en-US" dirty="0" smtClean="0">
                <a:solidFill>
                  <a:srgbClr val="C0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ечебно – </a:t>
            </a:r>
            <a:r>
              <a:rPr lang="en-US" dirty="0">
                <a:solidFill>
                  <a:srgbClr val="C0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профилактическая </a:t>
            </a:r>
            <a:r>
              <a:rPr lang="en-US" dirty="0" smtClean="0">
                <a:solidFill>
                  <a:srgbClr val="C0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работа</a:t>
            </a:r>
            <a:r>
              <a:rPr lang="ru-RU" dirty="0" smtClean="0">
                <a:solidFill>
                  <a:schemeClr val="tx2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22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(создание условий для сохранения и укрепления здоровья обучающихся с ОВЗ): разработка рекомендаций для педагогов и родителей,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проведение мероприятий, направленных на сохранение, профилактику здоровья и формирование  навыков здорового и безопасного образа жизни.</a:t>
            </a:r>
            <a:endParaRPr lang="ru-RU" sz="22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4842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60648"/>
            <a:ext cx="8712968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План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ирование</a:t>
            </a:r>
            <a:r>
              <a:rPr lang="en-US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работы с обучающимися 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ОВЗ</a:t>
            </a:r>
          </a:p>
          <a:p>
            <a:pPr lvl="0" algn="ctr"/>
            <a:r>
              <a:rPr lang="ru-RU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Консультативная </a:t>
            </a:r>
            <a:r>
              <a:rPr lang="en-US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работа</a:t>
            </a:r>
            <a:endParaRPr lang="ru-RU" b="1" i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Цель: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 обеспечение непрерывности специального индивидуального сопровождения детей с ограниченными возможностями здоровья и их семей по вопросам реализации дифференцированных психолого-педагогических условий обучения, воспитания; коррекции, развития и социализации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обучающихся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Направления деятельности</a:t>
            </a:r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b="1" i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solidFill>
                  <a:schemeClr val="tx2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-к</a:t>
            </a:r>
            <a:r>
              <a:rPr lang="en-US" dirty="0" smtClean="0">
                <a:solidFill>
                  <a:schemeClr val="tx2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онсультирование </a:t>
            </a:r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педагогических работников по  вопросам инклюзивного </a:t>
            </a:r>
            <a:r>
              <a:rPr lang="en-US" dirty="0" smtClean="0">
                <a:solidFill>
                  <a:schemeClr val="tx2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образования</a:t>
            </a:r>
            <a:r>
              <a:rPr lang="ru-RU" dirty="0" smtClean="0">
                <a:solidFill>
                  <a:schemeClr val="tx2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(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«Виды дисграфии и их профилактика</a:t>
            </a:r>
            <a:r>
              <a:rPr lang="ru-RU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», «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Профилактика оптической дисграфии у обучающихся с ОВЗ</a:t>
            </a:r>
            <a:r>
              <a:rPr lang="ru-RU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», «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Формирование словоизменения у детей с ОВЗ</a:t>
            </a:r>
            <a:r>
              <a:rPr lang="ru-RU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», «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Развитие фонематического восприятия младших школьников с ОВЗ»</a:t>
            </a:r>
          </a:p>
          <a:p>
            <a:endParaRPr lang="ru-RU" dirty="0" smtClean="0">
              <a:solidFill>
                <a:srgbClr val="333333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9769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8188" y="836712"/>
            <a:ext cx="871296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План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ирование</a:t>
            </a:r>
            <a:r>
              <a:rPr lang="en-US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работы с обучающимися 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ОВЗ</a:t>
            </a:r>
          </a:p>
          <a:p>
            <a:pPr lvl="0" algn="ctr"/>
            <a:r>
              <a:rPr lang="ru-RU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Консультативная </a:t>
            </a:r>
            <a:r>
              <a:rPr lang="en-US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работа</a:t>
            </a:r>
            <a:endParaRPr lang="ru-RU" b="1" i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Направления 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деятельности</a:t>
            </a:r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dirty="0" smtClean="0">
              <a:solidFill>
                <a:srgbClr val="333333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-к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онсультирование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обучающихся по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выявленны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м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проблемам, оказание превентивной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помощи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-к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онсультирование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родителей по  вопросам инклюзивного образования, выбора стратегии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воспитания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в соответствии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психолого-физиологическим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особенностям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детей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: «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Причины речевых нарушений»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«Предметно-развивающая среда дома»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«Развитие речевого дыхания через игру»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«Как правильно организовать занятия с ребёнком дома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6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16632"/>
            <a:ext cx="8820472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План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ирование</a:t>
            </a:r>
            <a:r>
              <a:rPr lang="en-US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работы с обучающимися 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</a:t>
            </a:r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ОВЗ</a:t>
            </a:r>
          </a:p>
          <a:p>
            <a:pPr lvl="0" algn="ctr"/>
            <a:endParaRPr lang="ru-RU" sz="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ru-RU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Информационно-просветительская </a:t>
            </a:r>
            <a:r>
              <a:rPr lang="en-US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работа</a:t>
            </a:r>
            <a:endParaRPr lang="ru-RU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Цель: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 организация информационно-просветительской деятельности по вопросам инклюзивного образования со всеми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участниками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образовательных отношений.</a:t>
            </a:r>
          </a:p>
          <a:p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Направления деятельности:</a:t>
            </a:r>
            <a:endParaRPr lang="ru-RU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solidFill>
                  <a:schemeClr val="tx2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-п</a:t>
            </a:r>
            <a:r>
              <a:rPr lang="en-US" dirty="0" smtClean="0">
                <a:solidFill>
                  <a:schemeClr val="tx2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сихолого-педагогическое </a:t>
            </a:r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просвещение педагогических работников по вопросам развития, обучения и воспитания </a:t>
            </a:r>
            <a:r>
              <a:rPr lang="en-US" dirty="0" smtClean="0">
                <a:solidFill>
                  <a:schemeClr val="tx2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детей</a:t>
            </a:r>
            <a:r>
              <a:rPr lang="ru-RU" dirty="0" smtClean="0">
                <a:solidFill>
                  <a:schemeClr val="tx2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с ОВЗ: семинары </a:t>
            </a:r>
            <a:r>
              <a:rPr lang="ru-RU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«Психологические 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особенности обучения детей с ЗПР</a:t>
            </a:r>
            <a:r>
              <a:rPr lang="ru-RU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»;</a:t>
            </a:r>
            <a:r>
              <a:rPr lang="ru-RU" b="1" dirty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Совместная работа педагогов и родителей по развитию произвольного внимания младших школьников с задержкой психического развития</a:t>
            </a:r>
            <a:r>
              <a:rPr lang="ru-RU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»,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лекторий 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классных руководителей и учителей-предметников</a:t>
            </a:r>
          </a:p>
          <a:p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Дети с ЗПР в обычном классе. Как их учить</a:t>
            </a:r>
            <a:r>
              <a:rPr lang="ru-RU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?», 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ru-RU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амятки 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ru-RU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педагогов: по  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работе с детьми с </a:t>
            </a:r>
            <a:r>
              <a:rPr lang="ru-RU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ОВЗ, «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Дидактические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игры и упражнения для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формирования грамматического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строя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речи».</a:t>
            </a:r>
            <a:endParaRPr lang="ru-RU" dirty="0" smtClean="0">
              <a:solidFill>
                <a:srgbClr val="333333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1114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764704"/>
            <a:ext cx="8424936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План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ирование</a:t>
            </a:r>
            <a:r>
              <a:rPr lang="en-US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работы с обучающимися 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</a:t>
            </a:r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ОВЗ</a:t>
            </a:r>
          </a:p>
          <a:p>
            <a:pPr lvl="0" algn="ctr"/>
            <a:endParaRPr lang="ru-RU" sz="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Логопедические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семинары-практикумы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«Игры и упражнения для развития коммуникативных навыков у детей с ОВЗ»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«Пальчиковый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игротренинг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 Народные и нетрадиционные игровые приёмы»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«Использование приёмов арт-терапии для развития мелкой моторики».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«Логопедическая работа по преодолению нарушений слоговой структуры слов у детей»</a:t>
            </a:r>
            <a:endParaRPr lang="ru-RU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«Коммуникативные игры в развитии общения детей с ОВЗ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Tx/>
              <a:buChar char="-"/>
            </a:pPr>
            <a:endParaRPr lang="ru-RU" dirty="0" smtClean="0">
              <a:solidFill>
                <a:srgbClr val="333333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5971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476672"/>
            <a:ext cx="882047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План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ирование</a:t>
            </a:r>
            <a:r>
              <a:rPr lang="en-US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работы с обучающимися 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ОВЗ</a:t>
            </a:r>
          </a:p>
          <a:p>
            <a:pPr lvl="0" algn="ctr"/>
            <a:r>
              <a:rPr lang="ru-RU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Информационно-просветительская </a:t>
            </a:r>
            <a:r>
              <a:rPr lang="en-US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работа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Направления деятельности</a:t>
            </a:r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dirty="0" smtClean="0">
              <a:solidFill>
                <a:srgbClr val="333333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-и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нформирование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родителей (законных представителей) по медицинским, социальным, правовым и другим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вопросам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: родительский лекторий «Рекомендации для родителей ребенка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 с задержкой психического развития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 по  воспитанию»;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«Совместная работа педагогов и родителей по развитию произвольного внимания младших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школьников  с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 задержкой психического развития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»,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«Создание предметно-развивающей среды  дома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», памятки «Игры с предлогами». </a:t>
            </a:r>
            <a:r>
              <a:rPr lang="ru-RU" b="1" dirty="0" smtClean="0"/>
              <a:t>Логопедические семинары-практикумы:</a:t>
            </a:r>
            <a:endParaRPr lang="ru-RU" dirty="0"/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«Развитие речи первоклассников»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«Закрепление правильных речевых навыков дома»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«Играем пальчиками и развиваем речь»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«Учимся, играя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», «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Мяч и речь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».</a:t>
            </a:r>
            <a:endParaRPr lang="ru-RU" dirty="0" smtClean="0">
              <a:solidFill>
                <a:srgbClr val="333333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7169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78188" y="476672"/>
            <a:ext cx="871296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Подведение итогов </a:t>
            </a:r>
            <a:r>
              <a:rPr lang="en-US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работы </a:t>
            </a:r>
            <a:endParaRPr lang="ru-RU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en-US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</a:t>
            </a:r>
            <a:r>
              <a:rPr lang="en-US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обучающимися</a:t>
            </a:r>
            <a:r>
              <a:rPr lang="en-US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b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ОВЗ за учебный год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	В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конце учебного года в течение 2 недель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проводится мониторинг результатов освоения обучающимся адаптированных рабочих программ по предметам и программ коррекционно-развивающих курсов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Обсуждение результатов мониторинга осуществляется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 рамках итогового заседания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психолого-педагогического консилиума.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ППк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выносит заключение о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необходимости уточнения,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изменения или подтверждения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образовательного маршрута, создания условий для коррекции нарушений развития и социальной адаптации и/или условий проведения индивидуальной профилактической работы.</a:t>
            </a:r>
          </a:p>
        </p:txBody>
      </p:sp>
    </p:spTree>
    <p:extLst>
      <p:ext uri="{BB962C8B-B14F-4D97-AF65-F5344CB8AC3E}">
        <p14:creationId xmlns:p14="http://schemas.microsoft.com/office/powerpoint/2010/main" val="635494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81296" y="2204864"/>
            <a:ext cx="582877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algn="ctr">
              <a:buNone/>
            </a:pPr>
            <a:r>
              <a:rPr lang="ru-RU" sz="4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1845644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88640"/>
            <a:ext cx="8784976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Информационная справка о контингенте обучающихся МОУ «Воскресенская школа»</a:t>
            </a:r>
          </a:p>
          <a:p>
            <a:endParaRPr lang="ru-RU" sz="12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Всего обучающихся-135, из  них</a:t>
            </a:r>
          </a:p>
          <a:p>
            <a:r>
              <a:rPr lang="ru-RU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-обучающиеся с ОВЗ – 74</a:t>
            </a:r>
          </a:p>
          <a:p>
            <a:r>
              <a:rPr lang="ru-RU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Перечень программ для обучающихся с ОВЗ:</a:t>
            </a:r>
          </a:p>
          <a:p>
            <a:r>
              <a:rPr lang="ru-RU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-АООП образования 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обучающихся с умственной отсталостью (интеллектуальными нарушениями) (вариант 1</a:t>
            </a:r>
            <a:r>
              <a:rPr lang="ru-RU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) – 34</a:t>
            </a:r>
          </a:p>
          <a:p>
            <a:r>
              <a:rPr lang="ru-RU" sz="2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АООП образования обучающихся с умственной отсталостью (интеллектуальными нарушениями) (вариант </a:t>
            </a:r>
            <a:r>
              <a:rPr lang="ru-RU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2) 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  <a:p>
            <a:r>
              <a:rPr lang="ru-RU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АООП начального общего образования обучающихся с расстройствами аутистического спектра (вариант 8.3)– </a:t>
            </a:r>
            <a:r>
              <a:rPr lang="ru-RU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  <a:p>
            <a:r>
              <a:rPr lang="ru-RU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-АООП образования 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обучающихся с умственной отсталостью (интеллектуальными нарушениями</a:t>
            </a:r>
            <a:r>
              <a:rPr lang="ru-RU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)-31</a:t>
            </a:r>
          </a:p>
          <a:p>
            <a:r>
              <a:rPr lang="ru-RU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-АООП 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начального общего образования </a:t>
            </a:r>
            <a:r>
              <a:rPr lang="ru-RU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обучающихся с ЗПР (вариант 7.2) -3</a:t>
            </a:r>
          </a:p>
          <a:p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-АООП </a:t>
            </a:r>
            <a:r>
              <a:rPr lang="ru-RU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основного 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общего образования обучающихся с ЗПР </a:t>
            </a:r>
            <a:r>
              <a:rPr lang="ru-RU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- 1</a:t>
            </a:r>
            <a:endParaRPr lang="ru-RU" sz="2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2659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620688"/>
            <a:ext cx="763284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Психолого-педагогическое сопровождение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endParaRPr lang="ru-RU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это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целостная, системно-организованная деятельность психолога и педагогического коллектива, в процессе которой создаются социально-психологические и педагогические условия для успешного обучения и развития каждого ребенка в школьной среде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Психолого-педагогическое сопровождение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образовательной деятельности всегда персонифицировано и направлено на конкретного ученика, даже если педагог работает с группой.</a:t>
            </a:r>
          </a:p>
        </p:txBody>
      </p:sp>
    </p:spTree>
    <p:extLst>
      <p:ext uri="{BB962C8B-B14F-4D97-AF65-F5344CB8AC3E}">
        <p14:creationId xmlns:p14="http://schemas.microsoft.com/office/powerpoint/2010/main" val="220676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142" y="836712"/>
            <a:ext cx="8424936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 </a:t>
            </a:r>
            <a:r>
              <a:rPr lang="ru-RU" sz="2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Основные субъекты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 психолого-педагогического сопровождения индивидуальной образовательной деятельности обучающегося с 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ОВЗ: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педагог-психолог; учитель-логопед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; учитель-дефектолог;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социальный педагог; классный руководитель; родители  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ученика.</a:t>
            </a:r>
          </a:p>
          <a:p>
            <a:pPr algn="just"/>
            <a:r>
              <a:rPr lang="ru-RU" sz="2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Объект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психолого-педагогического сопровождения - ученик, который имеет свой опыт обучения, взаимодействия со взрослыми, другими учащимися, свой особый характер личностного и индивидуального развития. </a:t>
            </a:r>
          </a:p>
        </p:txBody>
      </p:sp>
    </p:spTree>
    <p:extLst>
      <p:ext uri="{BB962C8B-B14F-4D97-AF65-F5344CB8AC3E}">
        <p14:creationId xmlns:p14="http://schemas.microsoft.com/office/powerpoint/2010/main" val="3370651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30881"/>
            <a:ext cx="8964488" cy="66325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5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Цель</a:t>
            </a:r>
            <a:r>
              <a:rPr lang="ru-RU" sz="25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психолого-педагогического сопровождения обучающегося с ОВЗ: обеспечение </a:t>
            </a:r>
            <a:r>
              <a:rPr lang="ru-RU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оптимального развития 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ребенка, успешная интеграция в социум.</a:t>
            </a:r>
          </a:p>
          <a:p>
            <a:r>
              <a:rPr lang="ru-RU" sz="25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Задачи</a:t>
            </a:r>
            <a:r>
              <a:rPr lang="ru-RU" sz="25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25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•предупреждение возникновения проблем развития ребенка;</a:t>
            </a:r>
          </a:p>
          <a:p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•помощь (содействие) ребенку в решении актуальных задач развития, обучения, </a:t>
            </a:r>
            <a:r>
              <a:rPr lang="ru-RU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социализации (учебные 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трудности, проблемы с выбором образовательного и профессионального маршрута, нарушения эмоционально-волевой сферы, проблемы взаимоотношений со сверстниками, учителями, </a:t>
            </a:r>
            <a:r>
              <a:rPr lang="ru-RU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родителями);</a:t>
            </a:r>
            <a:endParaRPr lang="ru-RU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•психологическое обеспечение </a:t>
            </a:r>
            <a:r>
              <a:rPr lang="ru-RU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реализации образовательных 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программ;</a:t>
            </a:r>
          </a:p>
          <a:p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•развитие психолого-педагогической компетентности (психологической культуры) учащихся, родителей, педагогов.</a:t>
            </a:r>
          </a:p>
        </p:txBody>
      </p:sp>
    </p:spTree>
    <p:extLst>
      <p:ext uri="{BB962C8B-B14F-4D97-AF65-F5344CB8AC3E}">
        <p14:creationId xmlns:p14="http://schemas.microsoft.com/office/powerpoint/2010/main" val="1848213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620688"/>
            <a:ext cx="835292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Основные принципы психолого-педагогического сопровождения обучающегося с ОВЗ: </a:t>
            </a:r>
            <a:endParaRPr lang="ru-RU" sz="26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- соблюдение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интересов ребенка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342900" indent="-342900">
              <a:buFontTx/>
              <a:buChar char="-"/>
            </a:pP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системность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endParaRPr lang="ru-RU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Tx/>
              <a:buChar char="-"/>
            </a:pP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непрерывность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endParaRPr lang="ru-RU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Tx/>
              <a:buChar char="-"/>
            </a:pP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вариативность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и рекомендательный 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характер;</a:t>
            </a:r>
          </a:p>
          <a:p>
            <a:pPr marL="342900" indent="-342900">
              <a:buFontTx/>
              <a:buChar char="-"/>
            </a:pP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скоординированность действий всех субъектов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психолого-педагогического 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сопровождения. </a:t>
            </a:r>
          </a:p>
          <a:p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 Психолого-педагогическое сопровождение обучающегося осуществляется </a:t>
            </a:r>
            <a:r>
              <a:rPr lang="ru-RU" sz="26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письменного согласия 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его родителей (законных представителей).</a:t>
            </a:r>
            <a:endParaRPr lang="ru-RU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7104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Распоряжение </a:t>
            </a:r>
            <a:r>
              <a:rPr lang="ru-RU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Минпросвещения</a:t>
            </a:r>
            <a:r>
              <a:rPr lang="ru-RU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России от 09.09.2019 N Р-93 "Об утверждении примерного Положения о психолого-педагогическом консилиуме образовательной организации</a:t>
            </a:r>
            <a:r>
              <a:rPr lang="ru-RU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endParaRPr lang="ru-RU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Психолого-педагогический консилиум (далее - ППк) является одной из форм взаимодействия руководящих и педагогических работников организации, осуществляющей образовательную деятельность, с целью создания оптимальных условий обучения, развития, социализации и адаптации обучающихся посредством психолого-педагогического сопровождения</a:t>
            </a:r>
          </a:p>
        </p:txBody>
      </p:sp>
    </p:spTree>
    <p:extLst>
      <p:ext uri="{BB962C8B-B14F-4D97-AF65-F5344CB8AC3E}">
        <p14:creationId xmlns:p14="http://schemas.microsoft.com/office/powerpoint/2010/main" val="2624319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332656"/>
            <a:ext cx="820891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Организационная структура 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службы сопровождения ребенка с </a:t>
            </a:r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ОВЗ: </a:t>
            </a:r>
          </a:p>
          <a:p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психолого-педагогический 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консилиум (</a:t>
            </a:r>
            <a:r>
              <a:rPr lang="ru-RU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ППк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который регулирует процесс сопровождения и обеспечивает комплексность процесса сопровождения.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2564904"/>
            <a:ext cx="80648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Постоянный состав </a:t>
            </a:r>
            <a:r>
              <a:rPr lang="ru-RU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ППк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-председатель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консилиума (заместитель директора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-педагог-психолог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-социальный педагог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-учитель-логопед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-учитель-дефектолог.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0145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istory">
  <a:themeElements>
    <a:clrScheme name="Горизонт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Тема Offic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694</TotalTime>
  <Words>1251</Words>
  <Application>Microsoft Office PowerPoint</Application>
  <PresentationFormat>Экран (4:3)</PresentationFormat>
  <Paragraphs>179</Paragraphs>
  <Slides>28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History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Распоряжение Минпросвещения России от 09.09.2019 N Р-93 "Об утверждении примерного Положения о психолого-педагогическом консилиуме образовательной организации"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</dc:creator>
  <cp:lastModifiedBy>VIRO</cp:lastModifiedBy>
  <cp:revision>86</cp:revision>
  <dcterms:created xsi:type="dcterms:W3CDTF">2011-09-03T15:55:54Z</dcterms:created>
  <dcterms:modified xsi:type="dcterms:W3CDTF">2022-10-07T08:48:54Z</dcterms:modified>
</cp:coreProperties>
</file>