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16"/>
  </p:notesMasterIdLst>
  <p:handoutMasterIdLst>
    <p:handoutMasterId r:id="rId17"/>
  </p:handoutMasterIdLst>
  <p:sldIdLst>
    <p:sldId id="422" r:id="rId2"/>
    <p:sldId id="505" r:id="rId3"/>
    <p:sldId id="511" r:id="rId4"/>
    <p:sldId id="518" r:id="rId5"/>
    <p:sldId id="522" r:id="rId6"/>
    <p:sldId id="510" r:id="rId7"/>
    <p:sldId id="521" r:id="rId8"/>
    <p:sldId id="514" r:id="rId9"/>
    <p:sldId id="523" r:id="rId10"/>
    <p:sldId id="517" r:id="rId11"/>
    <p:sldId id="524" r:id="rId12"/>
    <p:sldId id="520" r:id="rId13"/>
    <p:sldId id="546" r:id="rId14"/>
    <p:sldId id="503" r:id="rId15"/>
  </p:sldIdLst>
  <p:sldSz cx="9144000" cy="5143500" type="screen16x9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7294F"/>
    <a:srgbClr val="C85100"/>
    <a:srgbClr val="3B4A4B"/>
    <a:srgbClr val="0066CC"/>
    <a:srgbClr val="6600CC"/>
    <a:srgbClr val="0033CC"/>
    <a:srgbClr val="3333CC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49" autoAdjust="0"/>
  </p:normalViewPr>
  <p:slideViewPr>
    <p:cSldViewPr>
      <p:cViewPr varScale="1">
        <p:scale>
          <a:sx n="115" d="100"/>
          <a:sy n="115" d="100"/>
        </p:scale>
        <p:origin x="44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9BD3B-4802-45A5-8CC9-7E579D332A43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708EA-BB90-40EB-9EF7-EB0A51BE0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A66D81-57D7-45B2-9ECA-6A1F8DC93D37}" type="datetimeFigureOut">
              <a:rPr lang="ru-RU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933D61-B66A-440A-9CB6-ED0EFBC4D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5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7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заочное мероприятие</a:t>
            </a:r>
          </a:p>
          <a:p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Просветительский марафон «Коллегам на заметку»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«Сохранение психологических ресурсов как основа профессионального роста специалиста»</a:t>
            </a:r>
            <a:endParaRPr lang="ru-RU" sz="10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4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заочное мероприятие</a:t>
            </a:r>
          </a:p>
          <a:p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Просветительский марафон «Коллегам на заметку»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«Сохранение психологических ресурсов как основа профессионального роста специалиста»</a:t>
            </a:r>
            <a:endParaRPr lang="ru-RU" sz="10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2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Профессиональная галерея «Есть чем гордиться!»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Практикум</a:t>
            </a:r>
            <a:r>
              <a:rPr lang="ru-RU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«Презентация эффективных практик профессиональной деятельности учителей-логопедов ДОУ»</a:t>
            </a:r>
            <a:endParaRPr lang="ru-RU" sz="1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Онлайн-форум </a:t>
            </a:r>
            <a:r>
              <a:rPr lang="ru-RU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«Советую почитать»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b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Интервизия</a:t>
            </a:r>
            <a:r>
              <a:rPr lang="ru-RU" sz="1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сложных случаев </a:t>
            </a:r>
            <a:r>
              <a:rPr lang="ru-RU" sz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«Профессиональный разговор»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2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46AA9-43A8-491E-8310-5FDDCC4B7660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A0264-DEE9-4507-ABBB-08F5E28C89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57EC2-9A53-4D80-AEE2-A654F3535C50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E11A4-E534-413D-81C3-1CDAABB2D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A644E-8914-436A-8523-16ABC92B4D45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9461-4053-49EB-985F-CEB0809161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99821-C5D4-4398-BE10-42ACDCF20A21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D44F-88F8-4CC5-9555-63831A6095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2D142-0B33-484B-A1B2-99EBBB08388F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66C39-737A-41A6-ACE7-8CF3C6B77F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F9847-1E43-4E3E-B747-3BD607148F8E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94D9E-F18D-43E1-8F2F-EB16D8C393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39AB1A-365D-4641-85D5-EB6F33DD7543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51F02-D4CF-4A62-9F44-6CD1B4C672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81165-4F6A-42D8-9811-86000815EB3F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4ED01-972A-4FF2-865B-DB662A62D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807A1-CF50-4918-8B56-D79716525336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586DA-9ADC-45FE-858F-B3B11EE59B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6019D-371C-4D28-A8A5-BE275E81A125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19C1-3361-4E17-926B-2BB8D10C0B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4FA7B-C3E1-4887-BE69-3ECD0D087657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5FDD0-01B8-4C9C-A90D-AB7BF4B755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C81165-4F6A-42D8-9811-86000815EB3F}" type="datetimeFigureOut">
              <a:rPr lang="ru-RU" smtClean="0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74ED01-972A-4FF2-865B-DB662A62D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187624" y="142858"/>
            <a:ext cx="78135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7294F"/>
                </a:solidFill>
                <a:latin typeface="Georgia" panose="02040502050405020303" pitchFamily="18" charset="0"/>
              </a:rPr>
              <a:t>Бюджетное  учреждение Вологодской области </a:t>
            </a:r>
            <a:br>
              <a:rPr lang="ru-RU" sz="1600" b="1" dirty="0">
                <a:solidFill>
                  <a:srgbClr val="27294F"/>
                </a:solidFill>
                <a:latin typeface="Georgia" panose="02040502050405020303" pitchFamily="18" charset="0"/>
              </a:rPr>
            </a:br>
            <a:r>
              <a:rPr lang="ru-RU" sz="1600" b="1" dirty="0">
                <a:solidFill>
                  <a:srgbClr val="27294F"/>
                </a:solidFill>
                <a:latin typeface="Georgia" panose="02040502050405020303" pitchFamily="18" charset="0"/>
              </a:rPr>
              <a:t>«Областной центр психолого-педагогической, медицинской и социальной помощи»</a:t>
            </a:r>
            <a:br>
              <a:rPr lang="ru-RU" sz="1600" b="1" dirty="0">
                <a:solidFill>
                  <a:srgbClr val="27294F"/>
                </a:solidFill>
                <a:latin typeface="Georgia" panose="02040502050405020303" pitchFamily="18" charset="0"/>
              </a:rPr>
            </a:br>
            <a:r>
              <a:rPr lang="ru-RU" sz="1600" b="1" dirty="0">
                <a:solidFill>
                  <a:srgbClr val="27294F"/>
                </a:solidFill>
                <a:latin typeface="Georgia" panose="02040502050405020303" pitchFamily="18" charset="0"/>
              </a:rPr>
              <a:t>(БУ ВО «Областной центр ППМСП»)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subTitle" idx="1"/>
          </p:nvPr>
        </p:nvSpPr>
        <p:spPr bwMode="auto">
          <a:xfrm>
            <a:off x="196896" y="1635646"/>
            <a:ext cx="8750205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85100"/>
                </a:solidFill>
                <a:latin typeface="Georgia" panose="02040502050405020303" pitchFamily="18" charset="0"/>
              </a:rPr>
              <a:t>Деятельность областного методического объединения учителей-логопедов, учителей-дефектологов как ресурс методической помощи специалистам психолого-педагогического профиля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62" y="331056"/>
            <a:ext cx="1044780" cy="88902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7342CF2-C24F-40DD-A6DC-2F89367C9348}"/>
              </a:ext>
            </a:extLst>
          </p:cNvPr>
          <p:cNvCxnSpPr>
            <a:cxnSpLocks/>
          </p:cNvCxnSpPr>
          <p:nvPr/>
        </p:nvCxnSpPr>
        <p:spPr>
          <a:xfrm>
            <a:off x="196897" y="1347614"/>
            <a:ext cx="875020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A6E075-6AAF-4380-9C5E-9AFA457DB018}"/>
              </a:ext>
            </a:extLst>
          </p:cNvPr>
          <p:cNvSpPr txBox="1"/>
          <p:nvPr/>
        </p:nvSpPr>
        <p:spPr>
          <a:xfrm>
            <a:off x="125174" y="3867894"/>
            <a:ext cx="8893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3B4A4B"/>
                </a:solidFill>
                <a:latin typeface="Georgia" panose="02040502050405020303" pitchFamily="18" charset="0"/>
              </a:rPr>
              <a:t>Старцева Елена Алексеевна, </a:t>
            </a:r>
          </a:p>
          <a:p>
            <a:pPr algn="ctr"/>
            <a:r>
              <a:rPr lang="ru-RU" sz="1600" b="1" dirty="0">
                <a:solidFill>
                  <a:srgbClr val="3B4A4B"/>
                </a:solidFill>
                <a:latin typeface="Georgia" panose="02040502050405020303" pitchFamily="18" charset="0"/>
              </a:rPr>
              <a:t>учитель-логопед, </a:t>
            </a:r>
          </a:p>
          <a:p>
            <a:pPr algn="ctr"/>
            <a:r>
              <a:rPr lang="ru-RU" sz="1600" b="1" dirty="0">
                <a:solidFill>
                  <a:srgbClr val="3B4A4B"/>
                </a:solidFill>
                <a:latin typeface="Georgia" panose="02040502050405020303" pitchFamily="18" charset="0"/>
              </a:rPr>
              <a:t>руководитель областного методического объединения </a:t>
            </a:r>
          </a:p>
          <a:p>
            <a:pPr algn="ctr"/>
            <a:r>
              <a:rPr lang="ru-RU" sz="1600" b="1" dirty="0">
                <a:solidFill>
                  <a:srgbClr val="3B4A4B"/>
                </a:solidFill>
                <a:latin typeface="Georgia" panose="02040502050405020303" pitchFamily="18" charset="0"/>
              </a:rPr>
              <a:t>учителей-логопедов ДОО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1" y="91658"/>
            <a:ext cx="8043735" cy="56911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Подтверждение участия специалистов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работе областного методического объединения</a:t>
            </a: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80142424-BCAC-47D6-AD78-5D04D6955628}"/>
              </a:ext>
            </a:extLst>
          </p:cNvPr>
          <p:cNvSpPr/>
          <p:nvPr/>
        </p:nvSpPr>
        <p:spPr>
          <a:xfrm>
            <a:off x="6397709" y="738678"/>
            <a:ext cx="431800" cy="2952750"/>
          </a:xfrm>
          <a:prstGeom prst="rightBrac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E0E0B7-0CCC-48F8-A300-D34056C1BD39}"/>
              </a:ext>
            </a:extLst>
          </p:cNvPr>
          <p:cNvSpPr/>
          <p:nvPr/>
        </p:nvSpPr>
        <p:spPr>
          <a:xfrm>
            <a:off x="6864180" y="1231630"/>
            <a:ext cx="2088232" cy="2246769"/>
          </a:xfrm>
          <a:prstGeom prst="rect">
            <a:avLst/>
          </a:prstGeom>
          <a:ln w="12700">
            <a:solidFill>
              <a:srgbClr val="005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5.1. </a:t>
            </a:r>
          </a:p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Участие в работе методических (профессиональных) объединений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93BFC3-2B75-4C73-9B3C-0444A5CF2162}"/>
              </a:ext>
            </a:extLst>
          </p:cNvPr>
          <p:cNvSpPr/>
          <p:nvPr/>
        </p:nvSpPr>
        <p:spPr>
          <a:xfrm>
            <a:off x="131326" y="843558"/>
            <a:ext cx="2640474" cy="1266404"/>
          </a:xfrm>
          <a:prstGeom prst="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Georgia" pitchFamily="18" charset="0"/>
              </a:rPr>
              <a:t>Справка об активном участии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  <a:latin typeface="Georgia" pitchFamily="18" charset="0"/>
              </a:rPr>
              <a:t>в работе МО</a:t>
            </a:r>
          </a:p>
        </p:txBody>
      </p:sp>
      <p:sp>
        <p:nvSpPr>
          <p:cNvPr id="14" name="Стрелка вправо 24">
            <a:extLst>
              <a:ext uri="{FF2B5EF4-FFF2-40B4-BE49-F238E27FC236}">
                <a16:creationId xmlns:a16="http://schemas.microsoft.com/office/drawing/2014/main" id="{F3B4005D-F0DC-4CE1-B99D-93345D064749}"/>
              </a:ext>
            </a:extLst>
          </p:cNvPr>
          <p:cNvSpPr/>
          <p:nvPr/>
        </p:nvSpPr>
        <p:spPr>
          <a:xfrm>
            <a:off x="2888753" y="1231630"/>
            <a:ext cx="428628" cy="714380"/>
          </a:xfrm>
          <a:prstGeom prst="rightArrow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eorgia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C7976E-5BD5-450A-AAFC-4AD3B04A4739}"/>
              </a:ext>
            </a:extLst>
          </p:cNvPr>
          <p:cNvSpPr/>
          <p:nvPr/>
        </p:nvSpPr>
        <p:spPr>
          <a:xfrm>
            <a:off x="133929" y="2400337"/>
            <a:ext cx="2640474" cy="1266404"/>
          </a:xfrm>
          <a:prstGeom prst="rect">
            <a:avLst/>
          </a:prstGeom>
          <a:solidFill>
            <a:srgbClr val="001642"/>
          </a:solidFill>
          <a:ln>
            <a:solidFill>
              <a:srgbClr val="0016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Georgia" pitchFamily="18" charset="0"/>
              </a:rPr>
              <a:t>Справка, подтверждающая  выполнение разовых поручений руководителя МО</a:t>
            </a:r>
          </a:p>
        </p:txBody>
      </p:sp>
      <p:sp>
        <p:nvSpPr>
          <p:cNvPr id="16" name="Стрелка вправо 26">
            <a:extLst>
              <a:ext uri="{FF2B5EF4-FFF2-40B4-BE49-F238E27FC236}">
                <a16:creationId xmlns:a16="http://schemas.microsoft.com/office/drawing/2014/main" id="{D8F481E8-DB1D-4252-9CD9-444184CF16F2}"/>
              </a:ext>
            </a:extLst>
          </p:cNvPr>
          <p:cNvSpPr/>
          <p:nvPr/>
        </p:nvSpPr>
        <p:spPr>
          <a:xfrm>
            <a:off x="2843854" y="2657779"/>
            <a:ext cx="428628" cy="714380"/>
          </a:xfrm>
          <a:prstGeom prst="rightArrow">
            <a:avLst/>
          </a:prstGeom>
          <a:solidFill>
            <a:srgbClr val="001642"/>
          </a:solidFill>
          <a:ln>
            <a:solidFill>
              <a:srgbClr val="0016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A56EB9-68AE-4936-B243-7D9158F5C8DD}"/>
              </a:ext>
            </a:extLst>
          </p:cNvPr>
          <p:cNvSpPr/>
          <p:nvPr/>
        </p:nvSpPr>
        <p:spPr>
          <a:xfrm>
            <a:off x="3454373" y="843558"/>
            <a:ext cx="2896680" cy="1266404"/>
          </a:xfrm>
          <a:prstGeom prst="rect">
            <a:avLst/>
          </a:prstGeom>
          <a:noFill/>
          <a:ln>
            <a:solidFill>
              <a:srgbClr val="C851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+mn-cs"/>
              </a:rPr>
              <a:t>Участие в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3-х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и более мероприятиях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+mn-cs"/>
              </a:rPr>
              <a:t>областного методического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9C1E3D5-954F-473D-A3BA-A365B45959D9}"/>
              </a:ext>
            </a:extLst>
          </p:cNvPr>
          <p:cNvSpPr/>
          <p:nvPr/>
        </p:nvSpPr>
        <p:spPr>
          <a:xfrm>
            <a:off x="3454373" y="2400337"/>
            <a:ext cx="2896680" cy="1266404"/>
          </a:xfrm>
          <a:prstGeom prst="rect">
            <a:avLst/>
          </a:prstGeom>
          <a:noFill/>
          <a:ln>
            <a:solidFill>
              <a:srgbClr val="0016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+mn-cs"/>
              </a:rPr>
              <a:t>Участие в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1-2 мероприятиях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+mn-cs"/>
              </a:rPr>
              <a:t>областного методического объединения</a:t>
            </a:r>
            <a:endParaRPr lang="ru-RU"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10A1EB-5B3C-4C7A-AC15-44E5BD8E5A20}"/>
              </a:ext>
            </a:extLst>
          </p:cNvPr>
          <p:cNvSpPr/>
          <p:nvPr/>
        </p:nvSpPr>
        <p:spPr>
          <a:xfrm>
            <a:off x="131327" y="3794751"/>
            <a:ext cx="6219726" cy="1239659"/>
          </a:xfrm>
          <a:prstGeom prst="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  <a:defRPr/>
            </a:pPr>
            <a:r>
              <a:rPr lang="ru-RU" sz="18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Присутствие на мероприятиях участием </a:t>
            </a:r>
          </a:p>
          <a:p>
            <a:pPr algn="ctr">
              <a:buClr>
                <a:srgbClr val="C00000"/>
              </a:buClr>
              <a:defRPr/>
            </a:pPr>
            <a:r>
              <a:rPr lang="ru-RU" sz="18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НЕ ЯВЛЯЕТСЯ!</a:t>
            </a:r>
          </a:p>
        </p:txBody>
      </p:sp>
      <p:pic>
        <p:nvPicPr>
          <p:cNvPr id="17" name="Picture 8" descr="https://freelife.vekrosta.biz/uploads/546778/images/aaa.jpg">
            <a:extLst>
              <a:ext uri="{FF2B5EF4-FFF2-40B4-BE49-F238E27FC236}">
                <a16:creationId xmlns:a16="http://schemas.microsoft.com/office/drawing/2014/main" id="{58D2C4CB-B365-4790-A746-B65FA41DB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98" b="3938"/>
          <a:stretch/>
        </p:blipFill>
        <p:spPr bwMode="auto">
          <a:xfrm>
            <a:off x="6397709" y="3693859"/>
            <a:ext cx="2459259" cy="137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63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089" y="91658"/>
            <a:ext cx="5977191" cy="56911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1642"/>
                </a:solidFill>
                <a:latin typeface="Georgia" pitchFamily="18" charset="0"/>
              </a:rPr>
              <a:t>Руководители Школы начинающих специалистов</a:t>
            </a:r>
            <a:endParaRPr lang="ru-RU" sz="1600" b="1" dirty="0">
              <a:solidFill>
                <a:srgbClr val="27294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07B966-20D8-4954-98DE-24DD20404792}"/>
              </a:ext>
            </a:extLst>
          </p:cNvPr>
          <p:cNvSpPr/>
          <p:nvPr/>
        </p:nvSpPr>
        <p:spPr>
          <a:xfrm>
            <a:off x="221520" y="842944"/>
            <a:ext cx="7806864" cy="883361"/>
          </a:xfrm>
          <a:prstGeom prst="rect">
            <a:avLst/>
          </a:prstGeom>
          <a:noFill/>
          <a:ln w="28575"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Школа начинающего педагога-психолога</a:t>
            </a:r>
          </a:p>
          <a:p>
            <a:pPr algn="ctr"/>
            <a:r>
              <a:rPr lang="ru-RU" sz="1400" b="0" i="1" dirty="0">
                <a:solidFill>
                  <a:schemeClr val="tx1"/>
                </a:solidFill>
                <a:latin typeface="Georgia" pitchFamily="18" charset="0"/>
              </a:rPr>
              <a:t>Загоскина Татьяна Викторовна, </a:t>
            </a:r>
            <a:r>
              <a:rPr lang="ru-RU" sz="1400" b="0" dirty="0">
                <a:solidFill>
                  <a:schemeClr val="tx1"/>
                </a:solidFill>
                <a:latin typeface="Georgia" pitchFamily="18" charset="0"/>
              </a:rPr>
              <a:t>заместитель директора по организационно-педагогической работе БУ ВО «Областной центр ППМСП»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788186-52E0-452F-9CB6-EBEA759F26F2}"/>
              </a:ext>
            </a:extLst>
          </p:cNvPr>
          <p:cNvSpPr/>
          <p:nvPr/>
        </p:nvSpPr>
        <p:spPr>
          <a:xfrm>
            <a:off x="232040" y="1924107"/>
            <a:ext cx="7806864" cy="88336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Школа начинающего учителя-дефектолога</a:t>
            </a:r>
          </a:p>
          <a:p>
            <a:pPr algn="ctr">
              <a:defRPr/>
            </a:pPr>
            <a:r>
              <a:rPr lang="ru-RU" sz="1400" b="0" i="1" dirty="0">
                <a:solidFill>
                  <a:schemeClr val="tx1"/>
                </a:solidFill>
                <a:latin typeface="Georgia" pitchFamily="18" charset="0"/>
              </a:rPr>
              <a:t>Шевцова Марина Владимировна, </a:t>
            </a:r>
            <a:r>
              <a:rPr lang="ru-RU" sz="1400" b="0" dirty="0">
                <a:solidFill>
                  <a:schemeClr val="tx1"/>
                </a:solidFill>
                <a:latin typeface="Georgia" pitchFamily="18" charset="0"/>
              </a:rPr>
              <a:t>учитель-дефектолог БУ ВО «Областной центр ППМСП»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6585C76-037B-467D-B9C2-A98736688D76}"/>
              </a:ext>
            </a:extLst>
          </p:cNvPr>
          <p:cNvSpPr/>
          <p:nvPr/>
        </p:nvSpPr>
        <p:spPr>
          <a:xfrm>
            <a:off x="235986" y="3001436"/>
            <a:ext cx="7806864" cy="883361"/>
          </a:xfrm>
          <a:prstGeom prst="rect">
            <a:avLst/>
          </a:prstGeom>
          <a:noFill/>
          <a:ln w="28575"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Школа начинающего учителя-логопеда дошкольной образовательной организации</a:t>
            </a:r>
          </a:p>
          <a:p>
            <a:pPr algn="ctr"/>
            <a:r>
              <a:rPr lang="ru-RU" sz="1400" b="0" i="1" dirty="0">
                <a:solidFill>
                  <a:schemeClr val="tx1"/>
                </a:solidFill>
                <a:latin typeface="Georgia" pitchFamily="18" charset="0"/>
              </a:rPr>
              <a:t>Фролова  Анна  Витальевна,  </a:t>
            </a:r>
            <a:r>
              <a:rPr lang="ru-RU" sz="1400" b="0" dirty="0">
                <a:solidFill>
                  <a:schemeClr val="tx1"/>
                </a:solidFill>
                <a:latin typeface="Georgia" pitchFamily="18" charset="0"/>
              </a:rPr>
              <a:t>учитель-логопед БУ ВО «Областной центр ППМСП»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6CEBA1-0C64-41E3-860A-8D226A4A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5" t="21433" b="19067"/>
          <a:stretch>
            <a:fillRect/>
          </a:stretch>
        </p:blipFill>
        <p:spPr bwMode="auto">
          <a:xfrm>
            <a:off x="7232262" y="91658"/>
            <a:ext cx="1907704" cy="6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B0A3FD8-D19C-469E-8636-65CB036A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967" y="842881"/>
            <a:ext cx="691196" cy="97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ttp://ocpmcc.edu35.ru/images/shevcova_mv.jpg">
            <a:extLst>
              <a:ext uri="{FF2B5EF4-FFF2-40B4-BE49-F238E27FC236}">
                <a16:creationId xmlns:a16="http://schemas.microsoft.com/office/drawing/2014/main" id="{0C3BB71A-AEE1-4558-95DD-E3D599665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966" y="1924107"/>
            <a:ext cx="691197" cy="8833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7" descr="https://sun9-22.userapi.com/impg/c857620/v857620871/18a891/XeeFPyll0L8.jpg?size=2560x1920&amp;quality=96&amp;sign=78091ed1aaf933f69bbf3835a68d1dae&amp;type=album">
            <a:extLst>
              <a:ext uri="{FF2B5EF4-FFF2-40B4-BE49-F238E27FC236}">
                <a16:creationId xmlns:a16="http://schemas.microsoft.com/office/drawing/2014/main" id="{603C958B-662B-442C-9901-D8BBA9C0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25379" t="12543" r="55048" b="50253"/>
          <a:stretch>
            <a:fillRect/>
          </a:stretch>
        </p:blipFill>
        <p:spPr bwMode="auto">
          <a:xfrm>
            <a:off x="8362945" y="2959042"/>
            <a:ext cx="683237" cy="9745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9" descr="http://ocpmcc.edu35.ru/images/zavarina-duda_oe_1.jpg">
            <a:extLst>
              <a:ext uri="{FF2B5EF4-FFF2-40B4-BE49-F238E27FC236}">
                <a16:creationId xmlns:a16="http://schemas.microsoft.com/office/drawing/2014/main" id="{F545438C-C57D-434A-A309-11B44C5E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t="7740" r="21515" b="18953"/>
          <a:stretch>
            <a:fillRect/>
          </a:stretch>
        </p:blipFill>
        <p:spPr bwMode="auto">
          <a:xfrm>
            <a:off x="8392483" y="4078764"/>
            <a:ext cx="651730" cy="8833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36858BB-3C28-4AB1-8591-68465D5E3D1A}"/>
              </a:ext>
            </a:extLst>
          </p:cNvPr>
          <p:cNvSpPr/>
          <p:nvPr/>
        </p:nvSpPr>
        <p:spPr>
          <a:xfrm>
            <a:off x="221520" y="4078765"/>
            <a:ext cx="7806864" cy="883361"/>
          </a:xfrm>
          <a:prstGeom prst="rect">
            <a:avLst/>
          </a:prstGeom>
          <a:noFill/>
          <a:ln w="28575">
            <a:solidFill>
              <a:srgbClr val="27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Georgia" pitchFamily="18" charset="0"/>
              </a:rPr>
              <a:t>Школа начинающего учителя-логопеда образовательных организаций, реализующих образовательные программы начального, основного и среднего общего образования</a:t>
            </a:r>
          </a:p>
          <a:p>
            <a:pPr algn="ctr">
              <a:defRPr/>
            </a:pPr>
            <a:r>
              <a:rPr lang="ru-RU" sz="1400" b="0" i="1" dirty="0" err="1">
                <a:solidFill>
                  <a:schemeClr val="tx1"/>
                </a:solidFill>
                <a:latin typeface="Georgia" pitchFamily="18" charset="0"/>
              </a:rPr>
              <a:t>Заварина</a:t>
            </a:r>
            <a:r>
              <a:rPr lang="ru-RU" sz="1400" b="0" i="1" dirty="0">
                <a:solidFill>
                  <a:schemeClr val="tx1"/>
                </a:solidFill>
                <a:latin typeface="Georgia" pitchFamily="18" charset="0"/>
              </a:rPr>
              <a:t>-Дуда Оксана </a:t>
            </a:r>
            <a:r>
              <a:rPr lang="ru-RU" sz="1400" b="0" i="1" dirty="0" err="1">
                <a:solidFill>
                  <a:schemeClr val="tx1"/>
                </a:solidFill>
                <a:latin typeface="Georgia" pitchFamily="18" charset="0"/>
              </a:rPr>
              <a:t>Емельяновна</a:t>
            </a:r>
            <a:r>
              <a:rPr lang="ru-RU" sz="1400" b="0" i="1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b="0" dirty="0">
                <a:solidFill>
                  <a:schemeClr val="tx1"/>
                </a:solidFill>
                <a:latin typeface="Georgia" pitchFamily="18" charset="0"/>
              </a:rPr>
              <a:t>учитель-логопед БУ ВО «Областной центр ППМСП»</a:t>
            </a:r>
          </a:p>
        </p:txBody>
      </p:sp>
    </p:spTree>
    <p:extLst>
      <p:ext uri="{BB962C8B-B14F-4D97-AF65-F5344CB8AC3E}">
        <p14:creationId xmlns:p14="http://schemas.microsoft.com/office/powerpoint/2010/main" val="317447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089" y="91658"/>
            <a:ext cx="7821544" cy="56911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Школа начинающего специалиста</a:t>
            </a:r>
            <a:endParaRPr lang="ru-RU" sz="1800" b="1" dirty="0">
              <a:solidFill>
                <a:srgbClr val="27294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45983EAE-94CB-4ED4-9D57-73B8A5273256}"/>
              </a:ext>
            </a:extLst>
          </p:cNvPr>
          <p:cNvSpPr/>
          <p:nvPr/>
        </p:nvSpPr>
        <p:spPr>
          <a:xfrm>
            <a:off x="153351" y="843558"/>
            <a:ext cx="4248472" cy="936103"/>
          </a:xfrm>
          <a:prstGeom prst="roundRect">
            <a:avLst/>
          </a:prstGeom>
          <a:noFill/>
          <a:ln>
            <a:solidFill>
              <a:srgbClr val="27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1. Организационные аспекты профессиональной деятельности специалиста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кругленный прямоугольник 23">
            <a:extLst>
              <a:ext uri="{FF2B5EF4-FFF2-40B4-BE49-F238E27FC236}">
                <a16:creationId xmlns:a16="http://schemas.microsoft.com/office/drawing/2014/main" id="{B0BD6423-F397-45AE-9495-69F6D282E354}"/>
              </a:ext>
            </a:extLst>
          </p:cNvPr>
          <p:cNvSpPr/>
          <p:nvPr/>
        </p:nvSpPr>
        <p:spPr>
          <a:xfrm>
            <a:off x="151657" y="1923678"/>
            <a:ext cx="4248472" cy="936103"/>
          </a:xfrm>
          <a:prstGeom prst="roundRect">
            <a:avLst/>
          </a:prstGeom>
          <a:noFill/>
          <a:ln>
            <a:solidFill>
              <a:srgbClr val="27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2. Оформление и ведение рабочей документации специалиста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Скругленный прямоугольник 24">
            <a:extLst>
              <a:ext uri="{FF2B5EF4-FFF2-40B4-BE49-F238E27FC236}">
                <a16:creationId xmlns:a16="http://schemas.microsoft.com/office/drawing/2014/main" id="{D9CE34C4-18F6-4060-ADAE-2C5FDDA06953}"/>
              </a:ext>
            </a:extLst>
          </p:cNvPr>
          <p:cNvSpPr/>
          <p:nvPr/>
        </p:nvSpPr>
        <p:spPr>
          <a:xfrm>
            <a:off x="151657" y="2986927"/>
            <a:ext cx="4248472" cy="936103"/>
          </a:xfrm>
          <a:prstGeom prst="roundRect">
            <a:avLst/>
          </a:prstGeom>
          <a:noFill/>
          <a:ln>
            <a:solidFill>
              <a:srgbClr val="27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0463" algn="ctr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3. Подготовка ребенка к обследованию на ПМПК: организационный и мотивационный аспекты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кругленный прямоугольник 25">
            <a:extLst>
              <a:ext uri="{FF2B5EF4-FFF2-40B4-BE49-F238E27FC236}">
                <a16:creationId xmlns:a16="http://schemas.microsoft.com/office/drawing/2014/main" id="{963E7CF1-97C9-4095-BF8D-EC681786F501}"/>
              </a:ext>
            </a:extLst>
          </p:cNvPr>
          <p:cNvSpPr/>
          <p:nvPr/>
        </p:nvSpPr>
        <p:spPr>
          <a:xfrm>
            <a:off x="4689855" y="843558"/>
            <a:ext cx="4248472" cy="936103"/>
          </a:xfrm>
          <a:prstGeom prst="roundRect">
            <a:avLst/>
          </a:prstGeom>
          <a:noFill/>
          <a:ln>
            <a:solidFill>
              <a:srgbClr val="27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 algn="ctr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4.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Самопрезентация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специалиста и этические аспекты профессиональной деятельности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26">
            <a:extLst>
              <a:ext uri="{FF2B5EF4-FFF2-40B4-BE49-F238E27FC236}">
                <a16:creationId xmlns:a16="http://schemas.microsoft.com/office/drawing/2014/main" id="{CF7DD2C1-A6A9-4616-B304-5E6FF9B583BF}"/>
              </a:ext>
            </a:extLst>
          </p:cNvPr>
          <p:cNvSpPr/>
          <p:nvPr/>
        </p:nvSpPr>
        <p:spPr>
          <a:xfrm>
            <a:off x="4688161" y="1923678"/>
            <a:ext cx="4248472" cy="936103"/>
          </a:xfrm>
          <a:prstGeom prst="roundRect">
            <a:avLst/>
          </a:prstGeom>
          <a:noFill/>
          <a:ln>
            <a:solidFill>
              <a:srgbClr val="27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5. Повышение профессиональной компетентности специалиста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Скругленный прямоугольник 27">
            <a:extLst>
              <a:ext uri="{FF2B5EF4-FFF2-40B4-BE49-F238E27FC236}">
                <a16:creationId xmlns:a16="http://schemas.microsoft.com/office/drawing/2014/main" id="{5113AFE1-F9E0-4419-AC30-F4BD3E2CD39D}"/>
              </a:ext>
            </a:extLst>
          </p:cNvPr>
          <p:cNvSpPr/>
          <p:nvPr/>
        </p:nvSpPr>
        <p:spPr>
          <a:xfrm>
            <a:off x="4688161" y="2986927"/>
            <a:ext cx="4248472" cy="936103"/>
          </a:xfrm>
          <a:prstGeom prst="roundRect">
            <a:avLst/>
          </a:prstGeom>
          <a:noFill/>
          <a:ln>
            <a:solidFill>
              <a:srgbClr val="27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4863" algn="ctr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6. Речевая культура специалиста.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кругленный прямоугольник 28">
            <a:extLst>
              <a:ext uri="{FF2B5EF4-FFF2-40B4-BE49-F238E27FC236}">
                <a16:creationId xmlns:a16="http://schemas.microsoft.com/office/drawing/2014/main" id="{8D6608E4-E4CD-4048-8BC9-FF03FC0B1BD9}"/>
              </a:ext>
            </a:extLst>
          </p:cNvPr>
          <p:cNvSpPr/>
          <p:nvPr/>
        </p:nvSpPr>
        <p:spPr>
          <a:xfrm>
            <a:off x="1195773" y="4105811"/>
            <a:ext cx="6408712" cy="936103"/>
          </a:xfrm>
          <a:prstGeom prst="roundRect">
            <a:avLst/>
          </a:prstGeom>
          <a:noFill/>
          <a:ln>
            <a:solidFill>
              <a:srgbClr val="27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 algn="ctr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7. Проектная деятельность специалиста: планирование, оформление и реализация проекта 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https://avatars.mds.yandex.net/i?id=1983c4a21e364d6e3ad3bf63c80a10563e53788e-10350639-images-thumbs&amp;n=13">
            <a:extLst>
              <a:ext uri="{FF2B5EF4-FFF2-40B4-BE49-F238E27FC236}">
                <a16:creationId xmlns:a16="http://schemas.microsoft.com/office/drawing/2014/main" id="{E86A52BC-F338-4092-B14D-FD98A0B3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7" y="915566"/>
            <a:ext cx="837935" cy="837935"/>
          </a:xfrm>
          <a:prstGeom prst="rect">
            <a:avLst/>
          </a:prstGeom>
          <a:noFill/>
        </p:spPr>
      </p:pic>
      <p:pic>
        <p:nvPicPr>
          <p:cNvPr id="15" name="Picture 4" descr="https://static.tildacdn.com/tild3764-6535-4132-a464-303366336136/pr4.png">
            <a:extLst>
              <a:ext uri="{FF2B5EF4-FFF2-40B4-BE49-F238E27FC236}">
                <a16:creationId xmlns:a16="http://schemas.microsoft.com/office/drawing/2014/main" id="{44BC1770-58F6-4B51-898B-1896C414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7" y="2071512"/>
            <a:ext cx="693919" cy="69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https://i.pinimg.com/236x/7d/59/fc/7d59fcce13eec7f87ebd09cbe6c370cf--free-icon-icons.jpg">
            <a:extLst>
              <a:ext uri="{FF2B5EF4-FFF2-40B4-BE49-F238E27FC236}">
                <a16:creationId xmlns:a16="http://schemas.microsoft.com/office/drawing/2014/main" id="{739FEEC4-51A6-43AA-B19D-265221829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5627" b="26323"/>
          <a:stretch>
            <a:fillRect/>
          </a:stretch>
        </p:blipFill>
        <p:spPr bwMode="auto">
          <a:xfrm>
            <a:off x="252624" y="3160878"/>
            <a:ext cx="1224136" cy="588199"/>
          </a:xfrm>
          <a:prstGeom prst="rect">
            <a:avLst/>
          </a:prstGeom>
          <a:noFill/>
        </p:spPr>
      </p:pic>
      <p:pic>
        <p:nvPicPr>
          <p:cNvPr id="17" name="Picture 6" descr="https://www.pinclipart.com/picdir/big/7-77589_clipart-primary-scheme-presentation-png-microsoft-office-presentation.png">
            <a:extLst>
              <a:ext uri="{FF2B5EF4-FFF2-40B4-BE49-F238E27FC236}">
                <a16:creationId xmlns:a16="http://schemas.microsoft.com/office/drawing/2014/main" id="{12C9C528-913B-4A8C-BD68-0A6A1B29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8150" y="882983"/>
            <a:ext cx="671142" cy="730771"/>
          </a:xfrm>
          <a:prstGeom prst="rect">
            <a:avLst/>
          </a:prstGeom>
          <a:noFill/>
        </p:spPr>
      </p:pic>
      <p:pic>
        <p:nvPicPr>
          <p:cNvPr id="18" name="Picture 8" descr="https://mywebicons.ru/i/jpg/ee518581ee67f2660eff363baceee85e.jpg">
            <a:extLst>
              <a:ext uri="{FF2B5EF4-FFF2-40B4-BE49-F238E27FC236}">
                <a16:creationId xmlns:a16="http://schemas.microsoft.com/office/drawing/2014/main" id="{BF2C8AC3-BA4F-4156-8AF9-436CB373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9804" t="14706" r="9804" b="14706"/>
          <a:stretch>
            <a:fillRect/>
          </a:stretch>
        </p:blipFill>
        <p:spPr bwMode="auto">
          <a:xfrm>
            <a:off x="4858150" y="2084042"/>
            <a:ext cx="731923" cy="642664"/>
          </a:xfrm>
          <a:prstGeom prst="rect">
            <a:avLst/>
          </a:prstGeom>
          <a:noFill/>
        </p:spPr>
      </p:pic>
      <p:pic>
        <p:nvPicPr>
          <p:cNvPr id="19" name="Picture 6" descr="https://www.pinclipart.com/picdir/big/569-5694857_online-submission-presentation-icon-clipart.png">
            <a:extLst>
              <a:ext uri="{FF2B5EF4-FFF2-40B4-BE49-F238E27FC236}">
                <a16:creationId xmlns:a16="http://schemas.microsoft.com/office/drawing/2014/main" id="{C9D7F7A6-2905-4D03-8F2E-1CE435730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31640" y="4203019"/>
            <a:ext cx="792088" cy="792088"/>
          </a:xfrm>
          <a:prstGeom prst="rect">
            <a:avLst/>
          </a:prstGeom>
          <a:noFill/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3F823616-B7AD-40C8-A967-E9A4CA82B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0801" r="17574" b="20175"/>
          <a:stretch/>
        </p:blipFill>
        <p:spPr bwMode="auto">
          <a:xfrm flipH="1">
            <a:off x="4788024" y="3126947"/>
            <a:ext cx="741268" cy="6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9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69" y="129000"/>
            <a:ext cx="7821544" cy="49853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Методические ресурсы</a:t>
            </a:r>
            <a:endParaRPr lang="ru-RU" sz="1800" b="1" dirty="0">
              <a:solidFill>
                <a:srgbClr val="27294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27329"/>
            <a:ext cx="668833" cy="56912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6449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EC85BB2-A2B1-4E52-9530-E656662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5" y="765364"/>
            <a:ext cx="4244122" cy="19682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2FD2CD-15E1-46D0-84A9-07645C8DB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8" y="2852328"/>
            <a:ext cx="3733795" cy="216217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50D838C-12D5-4B04-AC72-696BA257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40" y="940147"/>
            <a:ext cx="942975" cy="942975"/>
          </a:xfrm>
          <a:prstGeom prst="rect">
            <a:avLst/>
          </a:prstGeom>
          <a:noFill/>
          <a:ln>
            <a:solidFill>
              <a:srgbClr val="C851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8B2ABA7-09EB-4550-81CB-926ECEB02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272" y="765364"/>
            <a:ext cx="4236497" cy="19682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025DFDA-1898-4DEC-8B9D-32A160A6CB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562" y="2834748"/>
            <a:ext cx="3672408" cy="2179752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45BACE36-DA06-42D6-8689-89C252E9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95" y="987574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94C29933-FC97-4BF2-AE59-A57EE961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59" y="1923678"/>
            <a:ext cx="723604" cy="7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85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4">
            <a:extLst>
              <a:ext uri="{FF2B5EF4-FFF2-40B4-BE49-F238E27FC236}">
                <a16:creationId xmlns:a16="http://schemas.microsoft.com/office/drawing/2014/main" id="{B239C1AF-BC69-40CE-935D-B07D61F1128C}"/>
              </a:ext>
            </a:extLst>
          </p:cNvPr>
          <p:cNvSpPr txBox="1">
            <a:spLocks/>
          </p:cNvSpPr>
          <p:nvPr/>
        </p:nvSpPr>
        <p:spPr>
          <a:xfrm>
            <a:off x="1041057" y="166055"/>
            <a:ext cx="7891716" cy="72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7294F"/>
                </a:solidFill>
                <a:effectLst/>
                <a:uLnTx/>
                <a:uFillTx/>
                <a:latin typeface="Georgia" panose="02040502050405020303" pitchFamily="18" charset="0"/>
              </a:rPr>
              <a:t>Приглашаем к сотрудничеству!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94F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4214810" y="1156550"/>
            <a:ext cx="4721790" cy="3820895"/>
            <a:chOff x="4642162" y="1277062"/>
            <a:chExt cx="4572032" cy="3752825"/>
          </a:xfrm>
        </p:grpSpPr>
        <p:sp>
          <p:nvSpPr>
            <p:cNvPr id="16" name="Содержимое 2"/>
            <p:cNvSpPr txBox="1">
              <a:spLocks/>
            </p:cNvSpPr>
            <p:nvPr/>
          </p:nvSpPr>
          <p:spPr bwMode="auto">
            <a:xfrm>
              <a:off x="4642162" y="1277062"/>
              <a:ext cx="4572032" cy="375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8900" marR="0" lvl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altLang="ru-RU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160002, </a:t>
              </a: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г. Вологда, Поселковый пер., д.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85100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(8172) 53-03-70</a:t>
              </a:r>
              <a:r>
                <a:rPr kumimoji="0" lang="en-US" alt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85100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 </a:t>
              </a:r>
              <a:r>
                <a:rPr kumimoji="0" lang="en-US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85100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(</a:t>
              </a: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85100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регистратура)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(8172) 51-76-14 </a:t>
              </a: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(т/</a:t>
              </a:r>
              <a:r>
                <a:rPr kumimoji="0" lang="ru-RU" altLang="ru-RU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ф</a:t>
              </a: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), </a:t>
              </a:r>
              <a:r>
                <a:rPr kumimoji="0" lang="ru-RU" alt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(8172) 51-38-28 </a:t>
              </a: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(т/</a:t>
              </a:r>
              <a:r>
                <a:rPr kumimoji="0" lang="ru-RU" altLang="ru-RU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ф</a:t>
              </a: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Tx/>
                <a:buNone/>
                <a:tabLst/>
                <a:defRPr/>
              </a:pPr>
              <a:r>
                <a:rPr kumimoji="0" lang="en-US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ocpmcc@mail.ru</a:t>
              </a: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Tx/>
                <a:buNone/>
                <a:tabLst/>
                <a:defRPr/>
              </a:pPr>
              <a:endPara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D3A3B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Tx/>
                <a:buNone/>
                <a:tabLst/>
                <a:defRPr/>
              </a:pPr>
              <a:r>
                <a:rPr kumimoji="0" lang="de-DE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http:// </a:t>
              </a:r>
              <a:r>
                <a:rPr kumimoji="0" lang="en-US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ocpmcc.edu35.ru</a:t>
              </a:r>
              <a:endPara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D3A3B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Tx/>
                <a:buNone/>
                <a:tabLst/>
                <a:defRPr/>
              </a:pPr>
              <a:r>
                <a:rPr kumimoji="0" lang="en-US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https://vk.com/podderjkasemei35 </a:t>
              </a:r>
              <a:r>
                <a:rPr kumimoji="0" lang="de-DE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http://vk.com/pmccforkids</a:t>
              </a:r>
              <a:endPara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D3A3B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Tx/>
                <a:buNone/>
                <a:tabLst/>
                <a:defRPr/>
              </a:pPr>
              <a:r>
                <a:rPr kumimoji="0" lang="en-US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https://vk.com/mo_pmcc</a:t>
              </a:r>
              <a:endPara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D3A3B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Tx/>
                <a:buNone/>
                <a:tabLst/>
                <a:defRPr/>
              </a:pPr>
              <a:endParaRPr kumimoji="0" lang="ru-RU" alt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2D3A3B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Tx/>
                <a:buNone/>
                <a:tabLst/>
                <a:defRPr/>
              </a:pPr>
              <a:endParaRPr kumimoji="0" lang="ru-RU" alt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2D3A3B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  <a:p>
              <a:pPr marL="361950" marR="0" lvl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85100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8-900-553-40-22 </a:t>
              </a: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(«горячая линия»</a:t>
              </a:r>
              <a:r>
                <a:rPr kumimoji="0" lang="en-US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 </a:t>
              </a: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3A3B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по вопросам соблюдения прав детей с ОВЗ и инвалидностью на получение образования)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82B4D"/>
                </a:buClr>
                <a:buSzPct val="85000"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85100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вторник, четверг с 9.00 до 12.00 </a:t>
              </a:r>
              <a:endParaRPr kumimoji="0" lang="ru-RU" altLang="ru-RU" sz="1600" b="1" i="0" u="none" strike="noStrike" kern="0" cap="all" spc="250" normalizeH="0" baseline="0" noProof="0" dirty="0">
                <a:ln>
                  <a:noFill/>
                </a:ln>
                <a:solidFill>
                  <a:srgbClr val="C85100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>
              <a:cxnSpLocks/>
            </p:cNvCxnSpPr>
            <p:nvPr/>
          </p:nvCxnSpPr>
          <p:spPr>
            <a:xfrm>
              <a:off x="4847251" y="3657202"/>
              <a:ext cx="4185825" cy="0"/>
            </a:xfrm>
            <a:prstGeom prst="line">
              <a:avLst/>
            </a:prstGeom>
            <a:noFill/>
            <a:ln w="38100" cap="flat" cmpd="sng" algn="ctr">
              <a:solidFill>
                <a:srgbClr val="C85100"/>
              </a:solidFill>
              <a:prstDash val="solid"/>
              <a:miter lim="800000"/>
            </a:ln>
            <a:effectLst/>
          </p:spPr>
        </p:cxn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>
            <a:xfrm>
              <a:off x="4847251" y="2454874"/>
              <a:ext cx="4185825" cy="0"/>
            </a:xfrm>
            <a:prstGeom prst="line">
              <a:avLst/>
            </a:prstGeom>
            <a:noFill/>
            <a:ln w="38100" cap="flat" cmpd="sng" algn="ctr">
              <a:solidFill>
                <a:srgbClr val="C85100"/>
              </a:solidFill>
              <a:prstDash val="solid"/>
              <a:miter lim="800000"/>
            </a:ln>
            <a:effectLst/>
          </p:spPr>
        </p:cxnSp>
      </p:grpSp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3" cstate="print"/>
          <a:srcRect l="11538" t="19231" r="4812" b="7692"/>
          <a:stretch>
            <a:fillRect/>
          </a:stretch>
        </p:blipFill>
        <p:spPr bwMode="auto">
          <a:xfrm>
            <a:off x="338939" y="2634429"/>
            <a:ext cx="359821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16EDD7B-7F66-4F8C-8EB8-36D06A087B3C}"/>
              </a:ext>
            </a:extLst>
          </p:cNvPr>
          <p:cNvCxnSpPr>
            <a:cxnSpLocks/>
          </p:cNvCxnSpPr>
          <p:nvPr/>
        </p:nvCxnSpPr>
        <p:spPr>
          <a:xfrm>
            <a:off x="185118" y="933071"/>
            <a:ext cx="875020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Z:\ЛОГОТИП\лого_ОЦППМСП_02.png">
            <a:extLst>
              <a:ext uri="{FF2B5EF4-FFF2-40B4-BE49-F238E27FC236}">
                <a16:creationId xmlns:a16="http://schemas.microsoft.com/office/drawing/2014/main" id="{6484F982-462E-499A-BDB9-52FE898B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676" y="142858"/>
            <a:ext cx="928662" cy="790213"/>
          </a:xfrm>
          <a:prstGeom prst="rect">
            <a:avLst/>
          </a:prstGeom>
          <a:noFill/>
        </p:spPr>
      </p:pic>
      <p:sp>
        <p:nvSpPr>
          <p:cNvPr id="11" name="Subtitle 4">
            <a:extLst>
              <a:ext uri="{FF2B5EF4-FFF2-40B4-BE49-F238E27FC236}">
                <a16:creationId xmlns:a16="http://schemas.microsoft.com/office/drawing/2014/main" id="{D03E37DF-A61F-4630-B8EF-9F7EE55F6A3D}"/>
              </a:ext>
            </a:extLst>
          </p:cNvPr>
          <p:cNvSpPr txBox="1">
            <a:spLocks/>
          </p:cNvSpPr>
          <p:nvPr/>
        </p:nvSpPr>
        <p:spPr>
          <a:xfrm>
            <a:off x="131600" y="999307"/>
            <a:ext cx="4083210" cy="1567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7294F"/>
                </a:solidFill>
                <a:effectLst/>
                <a:uLnTx/>
                <a:uFillTx/>
                <a:latin typeface="Georgia" panose="02040502050405020303" pitchFamily="18" charset="0"/>
              </a:rPr>
              <a:t>Бюджетное учреждение Вологодской области 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7294F"/>
                </a:solidFill>
                <a:effectLst/>
                <a:uLnTx/>
                <a:uFillTx/>
                <a:latin typeface="Georgia" panose="02040502050405020303" pitchFamily="18" charset="0"/>
              </a:rPr>
              <a:t>«Областной центр психолого-педагогической, медицинской и социальной помощи»</a:t>
            </a:r>
          </a:p>
          <a:p>
            <a:pPr marL="0" marR="0" lvl="0" indent="0" algn="ctr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7294F"/>
                </a:solidFill>
                <a:effectLst/>
                <a:uLnTx/>
                <a:uFillTx/>
                <a:latin typeface="Georgia" panose="02040502050405020303" pitchFamily="18" charset="0"/>
              </a:rPr>
              <a:t>(БУ ВО «Областной центр ППМСП»)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7294F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089" y="91658"/>
            <a:ext cx="7821544" cy="56911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Методическая деятельность</a:t>
            </a:r>
            <a:endParaRPr lang="ru-RU" sz="1800" b="1" dirty="0">
              <a:solidFill>
                <a:srgbClr val="27294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9C5F23-F1AC-4BB7-9AF0-E64936298114}"/>
              </a:ext>
            </a:extLst>
          </p:cNvPr>
          <p:cNvSpPr/>
          <p:nvPr/>
        </p:nvSpPr>
        <p:spPr>
          <a:xfrm>
            <a:off x="200673" y="987578"/>
            <a:ext cx="4053329" cy="1079404"/>
          </a:xfrm>
          <a:prstGeom prst="rect">
            <a:avLst/>
          </a:prstGeom>
          <a:solidFill>
            <a:srgbClr val="C85100"/>
          </a:solidFill>
          <a:ln w="28575"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6325" algn="ctr"/>
            <a:r>
              <a:rPr lang="ru-RU" sz="1400" b="1" dirty="0">
                <a:solidFill>
                  <a:schemeClr val="bg1"/>
                </a:solidFill>
                <a:latin typeface="Georgia" pitchFamily="18" charset="0"/>
              </a:rPr>
              <a:t>Методическое объединение </a:t>
            </a:r>
            <a:r>
              <a:rPr lang="ru-RU" sz="1400" dirty="0">
                <a:solidFill>
                  <a:schemeClr val="bg1"/>
                </a:solidFill>
                <a:latin typeface="Georgia" pitchFamily="18" charset="0"/>
              </a:rPr>
              <a:t>специалистов психолого-педагогического профиля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29BECDA-E503-4649-BF72-718A4935AA2A}"/>
              </a:ext>
            </a:extLst>
          </p:cNvPr>
          <p:cNvSpPr/>
          <p:nvPr/>
        </p:nvSpPr>
        <p:spPr>
          <a:xfrm>
            <a:off x="200673" y="2356441"/>
            <a:ext cx="4053329" cy="1079404"/>
          </a:xfrm>
          <a:prstGeom prst="rect">
            <a:avLst/>
          </a:prstGeom>
          <a:noFill/>
          <a:ln w="28575"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Конкурсы профессионального мастерства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специалистов психолого-педагогического профиля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F79DE84-8909-469E-AFA9-6FFD653F576C}"/>
              </a:ext>
            </a:extLst>
          </p:cNvPr>
          <p:cNvSpPr/>
          <p:nvPr/>
        </p:nvSpPr>
        <p:spPr>
          <a:xfrm>
            <a:off x="4788024" y="2359966"/>
            <a:ext cx="4053329" cy="1079404"/>
          </a:xfrm>
          <a:prstGeom prst="rect">
            <a:avLst/>
          </a:prstGeom>
          <a:noFill/>
          <a:ln w="28575">
            <a:solidFill>
              <a:srgbClr val="27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Электронный журнал «Профессиональный рост»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0325FDE-21DD-40F6-9CBF-F27474FE6F7D}"/>
              </a:ext>
            </a:extLst>
          </p:cNvPr>
          <p:cNvSpPr/>
          <p:nvPr/>
        </p:nvSpPr>
        <p:spPr>
          <a:xfrm>
            <a:off x="200673" y="3709460"/>
            <a:ext cx="4053329" cy="1079404"/>
          </a:xfrm>
          <a:prstGeom prst="rect">
            <a:avLst/>
          </a:prstGeom>
          <a:noFill/>
          <a:ln w="28575"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Курсы повышения квалификации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специалистов психолого-педагогического профиля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3FECC0C-2345-45E2-B592-461C74F71745}"/>
              </a:ext>
            </a:extLst>
          </p:cNvPr>
          <p:cNvSpPr/>
          <p:nvPr/>
        </p:nvSpPr>
        <p:spPr>
          <a:xfrm>
            <a:off x="4788024" y="3709460"/>
            <a:ext cx="4053329" cy="1079404"/>
          </a:xfrm>
          <a:prstGeom prst="rect">
            <a:avLst/>
          </a:prstGeom>
          <a:noFill/>
          <a:ln w="28575">
            <a:solidFill>
              <a:srgbClr val="27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Вебинары, семинары-практикумы, конференции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0AB61AD-45D1-440C-8C35-46F3419B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7" y="1093389"/>
            <a:ext cx="1084458" cy="8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749C7D4E-7870-4BC9-91F6-3E3887548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475" r="2401" b="2401"/>
          <a:stretch/>
        </p:blipFill>
        <p:spPr bwMode="auto">
          <a:xfrm>
            <a:off x="302647" y="3817454"/>
            <a:ext cx="864096" cy="8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EE5C0A2D-97F5-4B28-BDF7-480FBE76F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1" y="2499742"/>
            <a:ext cx="799986" cy="8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id="{FF3C476C-AC5C-4293-B14D-7A329CEFE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11941"/>
          <a:stretch/>
        </p:blipFill>
        <p:spPr bwMode="auto">
          <a:xfrm>
            <a:off x="4965694" y="2416657"/>
            <a:ext cx="725916" cy="8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>
            <a:extLst>
              <a:ext uri="{FF2B5EF4-FFF2-40B4-BE49-F238E27FC236}">
                <a16:creationId xmlns:a16="http://schemas.microsoft.com/office/drawing/2014/main" id="{AFB97072-D0A2-47CB-8A93-84C67734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29" y="3832990"/>
            <a:ext cx="925225" cy="9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DB0BDA7-F626-487A-8F13-DE3D06D609AB}"/>
              </a:ext>
            </a:extLst>
          </p:cNvPr>
          <p:cNvSpPr/>
          <p:nvPr/>
        </p:nvSpPr>
        <p:spPr>
          <a:xfrm>
            <a:off x="4788024" y="987578"/>
            <a:ext cx="4053329" cy="1079404"/>
          </a:xfrm>
          <a:prstGeom prst="rect">
            <a:avLst/>
          </a:prstGeom>
          <a:solidFill>
            <a:srgbClr val="27294F"/>
          </a:solidFill>
          <a:ln w="28575"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6325" algn="ctr">
              <a:defRPr/>
            </a:pPr>
            <a:r>
              <a:rPr lang="ru-RU" sz="1400" b="1" dirty="0">
                <a:solidFill>
                  <a:schemeClr val="bg1"/>
                </a:solidFill>
                <a:latin typeface="Georgia" pitchFamily="18" charset="0"/>
              </a:rPr>
              <a:t>Школа начинающих специалистов </a:t>
            </a:r>
          </a:p>
          <a:p>
            <a:pPr marL="1076325" algn="ctr">
              <a:defRPr/>
            </a:pPr>
            <a:r>
              <a:rPr lang="ru-RU" sz="1400" dirty="0">
                <a:solidFill>
                  <a:schemeClr val="bg1"/>
                </a:solidFill>
                <a:latin typeface="Georgia" pitchFamily="18" charset="0"/>
              </a:rPr>
              <a:t>психолого-педагогического профиля </a:t>
            </a:r>
          </a:p>
        </p:txBody>
      </p:sp>
      <p:pic>
        <p:nvPicPr>
          <p:cNvPr id="1042" name="Picture 18" descr="Picture background">
            <a:extLst>
              <a:ext uri="{FF2B5EF4-FFF2-40B4-BE49-F238E27FC236}">
                <a16:creationId xmlns:a16="http://schemas.microsoft.com/office/drawing/2014/main" id="{A1E6BF41-7C68-472B-831C-4343B9BA2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6895" r="6601" b="6895"/>
          <a:stretch/>
        </p:blipFill>
        <p:spPr bwMode="auto">
          <a:xfrm>
            <a:off x="4965694" y="1121606"/>
            <a:ext cx="845295" cy="8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1658"/>
            <a:ext cx="7992888" cy="569119"/>
          </a:xfrm>
        </p:spPr>
        <p:txBody>
          <a:bodyPr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Организационно-управленческие аспекты деятельности методического объединения</a:t>
            </a: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">
            <a:extLst>
              <a:ext uri="{FF2B5EF4-FFF2-40B4-BE49-F238E27FC236}">
                <a16:creationId xmlns:a16="http://schemas.microsoft.com/office/drawing/2014/main" id="{A5624952-C185-4D1F-BC8E-D20F178FA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26" y="843558"/>
            <a:ext cx="4688457" cy="9016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228" y="0"/>
                </a:moveTo>
                <a:lnTo>
                  <a:pt x="4372" y="0"/>
                </a:lnTo>
                <a:cubicBezTo>
                  <a:pt x="1951" y="0"/>
                  <a:pt x="0" y="1951"/>
                  <a:pt x="0" y="4372"/>
                </a:cubicBezTo>
                <a:lnTo>
                  <a:pt x="0" y="17228"/>
                </a:lnTo>
                <a:cubicBezTo>
                  <a:pt x="0" y="19649"/>
                  <a:pt x="1951" y="21600"/>
                  <a:pt x="4372" y="21600"/>
                </a:cubicBezTo>
                <a:lnTo>
                  <a:pt x="17228" y="21600"/>
                </a:lnTo>
                <a:cubicBezTo>
                  <a:pt x="19649" y="21600"/>
                  <a:pt x="21600" y="19649"/>
                  <a:pt x="21600" y="17228"/>
                </a:cubicBezTo>
                <a:lnTo>
                  <a:pt x="21600" y="4372"/>
                </a:lnTo>
                <a:cubicBezTo>
                  <a:pt x="21600" y="1951"/>
                  <a:pt x="19649" y="0"/>
                  <a:pt x="17228" y="0"/>
                </a:cubicBezTo>
                <a:close/>
                <a:moveTo>
                  <a:pt x="20895" y="17228"/>
                </a:moveTo>
                <a:cubicBezTo>
                  <a:pt x="20895" y="19250"/>
                  <a:pt x="19250" y="20895"/>
                  <a:pt x="17228" y="20895"/>
                </a:cubicBezTo>
                <a:lnTo>
                  <a:pt x="4372" y="20895"/>
                </a:lnTo>
                <a:cubicBezTo>
                  <a:pt x="2350" y="20895"/>
                  <a:pt x="705" y="19250"/>
                  <a:pt x="705" y="17228"/>
                </a:cubicBezTo>
                <a:lnTo>
                  <a:pt x="705" y="4372"/>
                </a:lnTo>
                <a:cubicBezTo>
                  <a:pt x="705" y="2350"/>
                  <a:pt x="2350" y="705"/>
                  <a:pt x="4372" y="705"/>
                </a:cubicBezTo>
                <a:lnTo>
                  <a:pt x="17228" y="705"/>
                </a:lnTo>
                <a:cubicBezTo>
                  <a:pt x="19250" y="705"/>
                  <a:pt x="20895" y="2350"/>
                  <a:pt x="20895" y="4372"/>
                </a:cubicBezTo>
                <a:lnTo>
                  <a:pt x="20895" y="17228"/>
                </a:lnTo>
                <a:close/>
              </a:path>
            </a:pathLst>
          </a:custGeom>
          <a:solidFill>
            <a:srgbClr val="C85100"/>
          </a:solidFill>
          <a:ln w="12700">
            <a:solidFill>
              <a:srgbClr val="C85100"/>
            </a:solidFill>
            <a:miter lim="400000"/>
            <a:headEnd/>
            <a:tailEnd/>
          </a:ln>
        </p:spPr>
        <p:txBody>
          <a:bodyPr lIns="28575" tIns="28575" rIns="28575" bIns="28575" anchor="ctr"/>
          <a:lstStyle/>
          <a:p>
            <a:pPr algn="ctr">
              <a:defRPr/>
            </a:pPr>
            <a:r>
              <a:rPr lang="ru-RU" sz="1400" b="0" dirty="0">
                <a:latin typeface="Georgia" pitchFamily="18" charset="0"/>
              </a:rPr>
              <a:t>Основание деятельности областного методического объединения специалистов</a:t>
            </a:r>
          </a:p>
          <a:p>
            <a:pPr algn="ctr">
              <a:defRPr/>
            </a:pPr>
            <a:r>
              <a:rPr lang="ru-RU" sz="1400" b="0" dirty="0">
                <a:latin typeface="Georgia" pitchFamily="18" charset="0"/>
              </a:rPr>
              <a:t>при БУ ВО «Областной центр ППМСП»</a:t>
            </a: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C44A5327-B1E7-4204-8CB9-A9E5ED04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26" y="1906327"/>
            <a:ext cx="4688457" cy="9016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228" y="0"/>
                </a:moveTo>
                <a:lnTo>
                  <a:pt x="4372" y="0"/>
                </a:lnTo>
                <a:cubicBezTo>
                  <a:pt x="1951" y="0"/>
                  <a:pt x="0" y="1951"/>
                  <a:pt x="0" y="4372"/>
                </a:cubicBezTo>
                <a:lnTo>
                  <a:pt x="0" y="17228"/>
                </a:lnTo>
                <a:cubicBezTo>
                  <a:pt x="0" y="19649"/>
                  <a:pt x="1951" y="21600"/>
                  <a:pt x="4372" y="21600"/>
                </a:cubicBezTo>
                <a:lnTo>
                  <a:pt x="17228" y="21600"/>
                </a:lnTo>
                <a:cubicBezTo>
                  <a:pt x="19649" y="21600"/>
                  <a:pt x="21600" y="19649"/>
                  <a:pt x="21600" y="17228"/>
                </a:cubicBezTo>
                <a:lnTo>
                  <a:pt x="21600" y="4372"/>
                </a:lnTo>
                <a:cubicBezTo>
                  <a:pt x="21600" y="1951"/>
                  <a:pt x="19649" y="0"/>
                  <a:pt x="17228" y="0"/>
                </a:cubicBezTo>
                <a:close/>
                <a:moveTo>
                  <a:pt x="20895" y="17228"/>
                </a:moveTo>
                <a:cubicBezTo>
                  <a:pt x="20895" y="19250"/>
                  <a:pt x="19250" y="20895"/>
                  <a:pt x="17228" y="20895"/>
                </a:cubicBezTo>
                <a:lnTo>
                  <a:pt x="4372" y="20895"/>
                </a:lnTo>
                <a:cubicBezTo>
                  <a:pt x="2350" y="20895"/>
                  <a:pt x="705" y="19250"/>
                  <a:pt x="705" y="17228"/>
                </a:cubicBezTo>
                <a:lnTo>
                  <a:pt x="705" y="4372"/>
                </a:lnTo>
                <a:cubicBezTo>
                  <a:pt x="705" y="2350"/>
                  <a:pt x="2350" y="705"/>
                  <a:pt x="4372" y="705"/>
                </a:cubicBezTo>
                <a:lnTo>
                  <a:pt x="17228" y="705"/>
                </a:lnTo>
                <a:cubicBezTo>
                  <a:pt x="19250" y="705"/>
                  <a:pt x="20895" y="2350"/>
                  <a:pt x="20895" y="4372"/>
                </a:cubicBezTo>
                <a:lnTo>
                  <a:pt x="20895" y="17228"/>
                </a:lnTo>
                <a:close/>
              </a:path>
            </a:pathLst>
          </a:custGeom>
          <a:solidFill>
            <a:srgbClr val="001642"/>
          </a:solidFill>
          <a:ln w="12700">
            <a:solidFill>
              <a:srgbClr val="001642"/>
            </a:solidFill>
            <a:miter lim="400000"/>
            <a:headEnd/>
            <a:tailEnd/>
          </a:ln>
        </p:spPr>
        <p:txBody>
          <a:bodyPr lIns="28575" tIns="28575" rIns="28575" bIns="28575" anchor="ctr"/>
          <a:lstStyle/>
          <a:p>
            <a:pPr algn="ctr">
              <a:defRPr/>
            </a:pPr>
            <a:r>
              <a:rPr lang="ru-RU" sz="1400" b="0" dirty="0">
                <a:latin typeface="Georgia" panose="02040502050405020303" pitchFamily="18" charset="0"/>
              </a:rPr>
              <a:t>Охват участников: педагоги-психологи, учителя-логопеды, учителя-дефектологи, социальные педагоги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DA03D6D6-7DDF-411B-9134-3D37476A4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25" y="4034757"/>
            <a:ext cx="4688457" cy="9016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228" y="0"/>
                </a:moveTo>
                <a:lnTo>
                  <a:pt x="4372" y="0"/>
                </a:lnTo>
                <a:cubicBezTo>
                  <a:pt x="1951" y="0"/>
                  <a:pt x="0" y="1951"/>
                  <a:pt x="0" y="4372"/>
                </a:cubicBezTo>
                <a:lnTo>
                  <a:pt x="0" y="17228"/>
                </a:lnTo>
                <a:cubicBezTo>
                  <a:pt x="0" y="19649"/>
                  <a:pt x="1951" y="21600"/>
                  <a:pt x="4372" y="21600"/>
                </a:cubicBezTo>
                <a:lnTo>
                  <a:pt x="17228" y="21600"/>
                </a:lnTo>
                <a:cubicBezTo>
                  <a:pt x="19649" y="21600"/>
                  <a:pt x="21600" y="19649"/>
                  <a:pt x="21600" y="17228"/>
                </a:cubicBezTo>
                <a:lnTo>
                  <a:pt x="21600" y="4372"/>
                </a:lnTo>
                <a:cubicBezTo>
                  <a:pt x="21600" y="1951"/>
                  <a:pt x="19649" y="0"/>
                  <a:pt x="17228" y="0"/>
                </a:cubicBezTo>
                <a:close/>
                <a:moveTo>
                  <a:pt x="20895" y="17228"/>
                </a:moveTo>
                <a:cubicBezTo>
                  <a:pt x="20895" y="19250"/>
                  <a:pt x="19250" y="20895"/>
                  <a:pt x="17228" y="20895"/>
                </a:cubicBezTo>
                <a:lnTo>
                  <a:pt x="4372" y="20895"/>
                </a:lnTo>
                <a:cubicBezTo>
                  <a:pt x="2350" y="20895"/>
                  <a:pt x="705" y="19250"/>
                  <a:pt x="705" y="17228"/>
                </a:cubicBezTo>
                <a:lnTo>
                  <a:pt x="705" y="4372"/>
                </a:lnTo>
                <a:cubicBezTo>
                  <a:pt x="705" y="2350"/>
                  <a:pt x="2350" y="705"/>
                  <a:pt x="4372" y="705"/>
                </a:cubicBezTo>
                <a:lnTo>
                  <a:pt x="17228" y="705"/>
                </a:lnTo>
                <a:cubicBezTo>
                  <a:pt x="19250" y="705"/>
                  <a:pt x="20895" y="2350"/>
                  <a:pt x="20895" y="4372"/>
                </a:cubicBezTo>
                <a:lnTo>
                  <a:pt x="20895" y="17228"/>
                </a:lnTo>
                <a:close/>
              </a:path>
            </a:pathLst>
          </a:custGeom>
          <a:solidFill>
            <a:srgbClr val="001642"/>
          </a:solidFill>
          <a:ln w="12700">
            <a:solidFill>
              <a:srgbClr val="001642"/>
            </a:solidFill>
            <a:miter lim="400000"/>
            <a:headEnd/>
            <a:tailEnd/>
          </a:ln>
        </p:spPr>
        <p:txBody>
          <a:bodyPr lIns="28575" tIns="28575" rIns="28575" bIns="28575" anchor="ctr"/>
          <a:lstStyle/>
          <a:p>
            <a:pPr algn="ctr">
              <a:defRPr/>
            </a:pPr>
            <a:r>
              <a:rPr lang="ru-RU" sz="1400" b="0" dirty="0">
                <a:latin typeface="Georgia" panose="02040502050405020303" pitchFamily="18" charset="0"/>
              </a:rPr>
              <a:t>Участие специалистов психолого-педагогического профиля в работе методического объединения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7D315503-0A24-46F2-9C87-8DF9C8B6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25" y="2971988"/>
            <a:ext cx="4688457" cy="9016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228" y="0"/>
                </a:moveTo>
                <a:lnTo>
                  <a:pt x="4372" y="0"/>
                </a:lnTo>
                <a:cubicBezTo>
                  <a:pt x="1951" y="0"/>
                  <a:pt x="0" y="1951"/>
                  <a:pt x="0" y="4372"/>
                </a:cubicBezTo>
                <a:lnTo>
                  <a:pt x="0" y="17228"/>
                </a:lnTo>
                <a:cubicBezTo>
                  <a:pt x="0" y="19649"/>
                  <a:pt x="1951" y="21600"/>
                  <a:pt x="4372" y="21600"/>
                </a:cubicBezTo>
                <a:lnTo>
                  <a:pt x="17228" y="21600"/>
                </a:lnTo>
                <a:cubicBezTo>
                  <a:pt x="19649" y="21600"/>
                  <a:pt x="21600" y="19649"/>
                  <a:pt x="21600" y="17228"/>
                </a:cubicBezTo>
                <a:lnTo>
                  <a:pt x="21600" y="4372"/>
                </a:lnTo>
                <a:cubicBezTo>
                  <a:pt x="21600" y="1951"/>
                  <a:pt x="19649" y="0"/>
                  <a:pt x="17228" y="0"/>
                </a:cubicBezTo>
                <a:close/>
                <a:moveTo>
                  <a:pt x="20895" y="17228"/>
                </a:moveTo>
                <a:cubicBezTo>
                  <a:pt x="20895" y="19250"/>
                  <a:pt x="19250" y="20895"/>
                  <a:pt x="17228" y="20895"/>
                </a:cubicBezTo>
                <a:lnTo>
                  <a:pt x="4372" y="20895"/>
                </a:lnTo>
                <a:cubicBezTo>
                  <a:pt x="2350" y="20895"/>
                  <a:pt x="705" y="19250"/>
                  <a:pt x="705" y="17228"/>
                </a:cubicBezTo>
                <a:lnTo>
                  <a:pt x="705" y="4372"/>
                </a:lnTo>
                <a:cubicBezTo>
                  <a:pt x="705" y="2350"/>
                  <a:pt x="2350" y="705"/>
                  <a:pt x="4372" y="705"/>
                </a:cubicBezTo>
                <a:lnTo>
                  <a:pt x="17228" y="705"/>
                </a:lnTo>
                <a:cubicBezTo>
                  <a:pt x="19250" y="705"/>
                  <a:pt x="20895" y="2350"/>
                  <a:pt x="20895" y="4372"/>
                </a:cubicBezTo>
                <a:lnTo>
                  <a:pt x="20895" y="17228"/>
                </a:lnTo>
                <a:close/>
              </a:path>
            </a:pathLst>
          </a:custGeom>
          <a:solidFill>
            <a:srgbClr val="C85100"/>
          </a:solidFill>
          <a:ln w="12700">
            <a:solidFill>
              <a:srgbClr val="C85100"/>
            </a:solidFill>
            <a:miter lim="400000"/>
            <a:headEnd/>
            <a:tailEnd/>
          </a:ln>
        </p:spPr>
        <p:txBody>
          <a:bodyPr lIns="28575" tIns="28575" rIns="28575" bIns="28575" anchor="ctr"/>
          <a:lstStyle/>
          <a:p>
            <a:pPr marL="85725" algn="ctr">
              <a:tabLst>
                <a:tab pos="4306888" algn="l"/>
              </a:tabLst>
              <a:defRPr/>
            </a:pPr>
            <a:r>
              <a:rPr lang="ru-RU" sz="1400" b="0" dirty="0">
                <a:latin typeface="Georgia" panose="02040502050405020303" pitchFamily="18" charset="0"/>
              </a:rPr>
              <a:t>Информирование о мероприятиях методического объединения: информационные письма и объявления</a:t>
            </a:r>
          </a:p>
        </p:txBody>
      </p:sp>
      <p:sp>
        <p:nvSpPr>
          <p:cNvPr id="13" name="Стрелка вправо 15">
            <a:extLst>
              <a:ext uri="{FF2B5EF4-FFF2-40B4-BE49-F238E27FC236}">
                <a16:creationId xmlns:a16="http://schemas.microsoft.com/office/drawing/2014/main" id="{22BF2439-66B9-4387-9E4E-783C543B4F0B}"/>
              </a:ext>
            </a:extLst>
          </p:cNvPr>
          <p:cNvSpPr/>
          <p:nvPr/>
        </p:nvSpPr>
        <p:spPr>
          <a:xfrm>
            <a:off x="4819784" y="1275605"/>
            <a:ext cx="358775" cy="144462"/>
          </a:xfrm>
          <a:prstGeom prst="rightArrow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Georgia" panose="02040502050405020303" pitchFamily="18" charset="0"/>
            </a:endParaRPr>
          </a:p>
        </p:txBody>
      </p:sp>
      <p:sp>
        <p:nvSpPr>
          <p:cNvPr id="14" name="Стрелка вправо 16">
            <a:extLst>
              <a:ext uri="{FF2B5EF4-FFF2-40B4-BE49-F238E27FC236}">
                <a16:creationId xmlns:a16="http://schemas.microsoft.com/office/drawing/2014/main" id="{2E278530-2CDB-4E99-8360-36EC0180B1AC}"/>
              </a:ext>
            </a:extLst>
          </p:cNvPr>
          <p:cNvSpPr/>
          <p:nvPr/>
        </p:nvSpPr>
        <p:spPr>
          <a:xfrm>
            <a:off x="4819784" y="2338374"/>
            <a:ext cx="358775" cy="144463"/>
          </a:xfrm>
          <a:prstGeom prst="rightArrow">
            <a:avLst/>
          </a:prstGeom>
          <a:solidFill>
            <a:srgbClr val="001642"/>
          </a:solidFill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Georgia" panose="02040502050405020303" pitchFamily="18" charset="0"/>
            </a:endParaRPr>
          </a:p>
        </p:txBody>
      </p:sp>
      <p:sp>
        <p:nvSpPr>
          <p:cNvPr id="15" name="Стрелка вправо 17">
            <a:extLst>
              <a:ext uri="{FF2B5EF4-FFF2-40B4-BE49-F238E27FC236}">
                <a16:creationId xmlns:a16="http://schemas.microsoft.com/office/drawing/2014/main" id="{B20B1B5B-A3C7-4F38-88B0-7EE3C03ED22D}"/>
              </a:ext>
            </a:extLst>
          </p:cNvPr>
          <p:cNvSpPr/>
          <p:nvPr/>
        </p:nvSpPr>
        <p:spPr>
          <a:xfrm>
            <a:off x="4819783" y="4466804"/>
            <a:ext cx="358775" cy="144463"/>
          </a:xfrm>
          <a:prstGeom prst="rightArrow">
            <a:avLst/>
          </a:prstGeom>
          <a:solidFill>
            <a:srgbClr val="001642"/>
          </a:solidFill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Georgia" panose="02040502050405020303" pitchFamily="18" charset="0"/>
            </a:endParaRPr>
          </a:p>
        </p:txBody>
      </p:sp>
      <p:sp>
        <p:nvSpPr>
          <p:cNvPr id="16" name="Стрелка вправо 18">
            <a:extLst>
              <a:ext uri="{FF2B5EF4-FFF2-40B4-BE49-F238E27FC236}">
                <a16:creationId xmlns:a16="http://schemas.microsoft.com/office/drawing/2014/main" id="{70F7D8A8-E36A-4073-AF49-E71A85D47E8B}"/>
              </a:ext>
            </a:extLst>
          </p:cNvPr>
          <p:cNvSpPr/>
          <p:nvPr/>
        </p:nvSpPr>
        <p:spPr>
          <a:xfrm>
            <a:off x="4819783" y="3404035"/>
            <a:ext cx="358775" cy="144462"/>
          </a:xfrm>
          <a:prstGeom prst="rightArrow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7F6C43-B40B-49B2-A0AA-78BB054CF552}"/>
              </a:ext>
            </a:extLst>
          </p:cNvPr>
          <p:cNvSpPr/>
          <p:nvPr/>
        </p:nvSpPr>
        <p:spPr>
          <a:xfrm>
            <a:off x="5207429" y="843556"/>
            <a:ext cx="3792602" cy="901656"/>
          </a:xfrm>
          <a:prstGeom prst="rect">
            <a:avLst/>
          </a:prstGeom>
          <a:noFill/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rgbClr val="000000"/>
                </a:solidFill>
                <a:latin typeface="Georgia" panose="02040502050405020303" pitchFamily="18" charset="0"/>
              </a:rPr>
              <a:t>Государственное задание БУ ВО «Областной центр ППМСП», положение об областном МО специалистов психолого-педагогического профиля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1DD3615-C1FE-4153-9E8E-81A4682B707F}"/>
              </a:ext>
            </a:extLst>
          </p:cNvPr>
          <p:cNvSpPr/>
          <p:nvPr/>
        </p:nvSpPr>
        <p:spPr>
          <a:xfrm>
            <a:off x="5220072" y="1908877"/>
            <a:ext cx="3792602" cy="901656"/>
          </a:xfrm>
          <a:prstGeom prst="rect">
            <a:avLst/>
          </a:prstGeom>
          <a:noFill/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rgbClr val="000000"/>
                </a:solidFill>
                <a:latin typeface="Georgia" panose="02040502050405020303" pitchFamily="18" charset="0"/>
              </a:rPr>
              <a:t>ОО всех муниципальных образований Вологодской области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CAB203-2012-4635-908F-D2739E37D9B7}"/>
              </a:ext>
            </a:extLst>
          </p:cNvPr>
          <p:cNvSpPr/>
          <p:nvPr/>
        </p:nvSpPr>
        <p:spPr>
          <a:xfrm>
            <a:off x="5220072" y="2971988"/>
            <a:ext cx="3792602" cy="901656"/>
          </a:xfrm>
          <a:prstGeom prst="rect">
            <a:avLst/>
          </a:prstGeom>
          <a:noFill/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0">
                <a:solidFill>
                  <a:srgbClr val="000000"/>
                </a:solidFill>
                <a:latin typeface="Georgia" panose="02040502050405020303" pitchFamily="18" charset="0"/>
              </a:rPr>
              <a:t>Органы местного самоуправления, осуществляющие управление в сфере образования, ОО, группа Вконтакте</a:t>
            </a:r>
            <a:endParaRPr lang="ru-RU" sz="1400" b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7E0CF08-0AB0-4F4E-BE0B-11D5F7C1C822}"/>
              </a:ext>
            </a:extLst>
          </p:cNvPr>
          <p:cNvSpPr/>
          <p:nvPr/>
        </p:nvSpPr>
        <p:spPr>
          <a:xfrm>
            <a:off x="5220072" y="4034757"/>
            <a:ext cx="3792602" cy="901656"/>
          </a:xfrm>
          <a:prstGeom prst="rect">
            <a:avLst/>
          </a:prstGeom>
          <a:noFill/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0" dirty="0">
                <a:solidFill>
                  <a:srgbClr val="000000"/>
                </a:solidFill>
                <a:latin typeface="Georgia" panose="02040502050405020303" pitchFamily="18" charset="0"/>
              </a:rPr>
              <a:t>Принцип добровольности 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П</a:t>
            </a:r>
            <a:r>
              <a:rPr lang="ru-RU" sz="1400" b="0" dirty="0">
                <a:solidFill>
                  <a:srgbClr val="000000"/>
                </a:solidFill>
                <a:latin typeface="Georgia" panose="02040502050405020303" pitchFamily="18" charset="0"/>
              </a:rPr>
              <a:t>ринцип осознанности</a:t>
            </a:r>
          </a:p>
          <a:p>
            <a:pPr algn="ctr">
              <a:defRPr/>
            </a:pPr>
            <a:r>
              <a:rPr lang="ru-RU" sz="1400" b="0" dirty="0">
                <a:solidFill>
                  <a:srgbClr val="000000"/>
                </a:solidFill>
                <a:latin typeface="Georgia" panose="02040502050405020303" pitchFamily="18" charset="0"/>
              </a:rPr>
              <a:t>Принцип ответственности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9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91658"/>
            <a:ext cx="6408712" cy="569119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1642"/>
                </a:solidFill>
                <a:latin typeface="Georgia" pitchFamily="18" charset="0"/>
              </a:rPr>
              <a:t>Руководители секций методического объединения специалистов психолого-педагогического профиля</a:t>
            </a:r>
            <a:endParaRPr lang="ru-RU" sz="1600" b="1" dirty="0">
              <a:solidFill>
                <a:srgbClr val="27294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 descr="http://ocpmcc.edu35.ru/images/sycheva_ev_1.jpg">
            <a:extLst>
              <a:ext uri="{FF2B5EF4-FFF2-40B4-BE49-F238E27FC236}">
                <a16:creationId xmlns:a16="http://schemas.microsoft.com/office/drawing/2014/main" id="{953CC643-92D6-436F-815D-A08DBBD2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5679"/>
          <a:stretch>
            <a:fillRect/>
          </a:stretch>
        </p:blipFill>
        <p:spPr bwMode="auto">
          <a:xfrm>
            <a:off x="7976298" y="3722190"/>
            <a:ext cx="978370" cy="12085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5" descr="http://ocpmcc.edu35.ru/images/turkina_en.jpg">
            <a:extLst>
              <a:ext uri="{FF2B5EF4-FFF2-40B4-BE49-F238E27FC236}">
                <a16:creationId xmlns:a16="http://schemas.microsoft.com/office/drawing/2014/main" id="{4A584158-86AC-4830-A3BD-A13AB6541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1449" b="8696"/>
          <a:stretch>
            <a:fillRect/>
          </a:stretch>
        </p:blipFill>
        <p:spPr bwMode="auto">
          <a:xfrm>
            <a:off x="7929643" y="817023"/>
            <a:ext cx="978370" cy="12085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B838DA10-5624-46DC-AF51-F009F730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30063" t="14902" r="35000" b="7645"/>
          <a:stretch>
            <a:fillRect/>
          </a:stretch>
        </p:blipFill>
        <p:spPr bwMode="auto">
          <a:xfrm>
            <a:off x="7967469" y="2262955"/>
            <a:ext cx="969163" cy="12085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07B966-20D8-4954-98DE-24DD20404792}"/>
              </a:ext>
            </a:extLst>
          </p:cNvPr>
          <p:cNvSpPr/>
          <p:nvPr/>
        </p:nvSpPr>
        <p:spPr>
          <a:xfrm>
            <a:off x="235987" y="817023"/>
            <a:ext cx="7323656" cy="1208574"/>
          </a:xfrm>
          <a:prstGeom prst="rect">
            <a:avLst/>
          </a:prstGeom>
          <a:noFill/>
          <a:ln w="28575"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Областное методическое объединение учителей-дефектологов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Georgia" pitchFamily="18" charset="0"/>
              </a:rPr>
              <a:t>Руководитель – Туркина Елена Николаевна, учитель-дефектолог БУ ВО «Областной центр ППМСП»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788186-52E0-452F-9CB6-EBEA759F26F2}"/>
              </a:ext>
            </a:extLst>
          </p:cNvPr>
          <p:cNvSpPr/>
          <p:nvPr/>
        </p:nvSpPr>
        <p:spPr>
          <a:xfrm>
            <a:off x="235986" y="2263922"/>
            <a:ext cx="7323656" cy="120857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Областное методическое объединение учителей-логопедов дошкольных образовательных организаций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Georgia" pitchFamily="18" charset="0"/>
              </a:rPr>
              <a:t>Руководитель – Старцева Елена Алексеевна, учитель-логопед БУ ВО «Областной центр ППМСП»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6585C76-037B-467D-B9C2-A98736688D76}"/>
              </a:ext>
            </a:extLst>
          </p:cNvPr>
          <p:cNvSpPr/>
          <p:nvPr/>
        </p:nvSpPr>
        <p:spPr>
          <a:xfrm>
            <a:off x="235987" y="3722190"/>
            <a:ext cx="7323656" cy="1208574"/>
          </a:xfrm>
          <a:prstGeom prst="rect">
            <a:avLst/>
          </a:prstGeom>
          <a:noFill/>
          <a:ln w="28575"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Областное методическое объединение учителей-логопедов образовательных организаций, реализующих образовательные программы начального, основного и среднего общего образования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Руководитель – Сычева Елена Владимировна, учитель-логопед БУ ВО «Областной центр ППМСП»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1" name="Picture 7" descr="https://sun9-19.userapi.com/impg/KgVGX6-XSc5DKkzvMXvIkx3FYeGOQ0SRWbA-yg/I1jDsUOxx6E.jpg?size=455x147&amp;quality=95&amp;sign=7943b37d72d3856c2557c0eb856f6547&amp;type=album">
            <a:extLst>
              <a:ext uri="{FF2B5EF4-FFF2-40B4-BE49-F238E27FC236}">
                <a16:creationId xmlns:a16="http://schemas.microsoft.com/office/drawing/2014/main" id="{DA10AF56-DBE3-432C-A925-998555566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69476"/>
            <a:ext cx="1811480" cy="5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99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089" y="91658"/>
            <a:ext cx="6121207" cy="569119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1642"/>
                </a:solidFill>
                <a:latin typeface="Georgia" pitchFamily="18" charset="0"/>
              </a:rPr>
              <a:t>Руководители секций методического объединения специалистов психолого-педагогического профиля</a:t>
            </a:r>
            <a:endParaRPr lang="ru-RU" sz="1600" b="1" dirty="0">
              <a:solidFill>
                <a:srgbClr val="27294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07B966-20D8-4954-98DE-24DD20404792}"/>
              </a:ext>
            </a:extLst>
          </p:cNvPr>
          <p:cNvSpPr/>
          <p:nvPr/>
        </p:nvSpPr>
        <p:spPr>
          <a:xfrm>
            <a:off x="353275" y="821770"/>
            <a:ext cx="7323656" cy="1208574"/>
          </a:xfrm>
          <a:prstGeom prst="rect">
            <a:avLst/>
          </a:prstGeom>
          <a:noFill/>
          <a:ln w="28575"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Областное методическое объединение педагогов-психологов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Georgia" pitchFamily="18" charset="0"/>
              </a:rPr>
              <a:t>Руководитель – Загоскина Татьяна Викторовна, заместитель директора по организационно-педагогической работе БУ ВО «Областной центр ППМСП»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788186-52E0-452F-9CB6-EBEA759F26F2}"/>
              </a:ext>
            </a:extLst>
          </p:cNvPr>
          <p:cNvSpPr/>
          <p:nvPr/>
        </p:nvSpPr>
        <p:spPr>
          <a:xfrm>
            <a:off x="353274" y="2268669"/>
            <a:ext cx="7323656" cy="120857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Областное методическое объединение социальных педагогов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Georgia" pitchFamily="18" charset="0"/>
              </a:rPr>
              <a:t>Руководитель – </a:t>
            </a:r>
            <a:r>
              <a:rPr lang="ru-RU" sz="1600" i="1" dirty="0" err="1">
                <a:solidFill>
                  <a:schemeClr val="tx1"/>
                </a:solidFill>
                <a:latin typeface="Georgia" pitchFamily="18" charset="0"/>
              </a:rPr>
              <a:t>Брейдак</a:t>
            </a:r>
            <a:r>
              <a:rPr lang="ru-RU" sz="1600" i="1" dirty="0">
                <a:solidFill>
                  <a:schemeClr val="tx1"/>
                </a:solidFill>
                <a:latin typeface="Georgia" pitchFamily="18" charset="0"/>
              </a:rPr>
              <a:t> Татьяна Анатольевна, социальный педагог БУ ВО «Областной центр ППМСП»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6585C76-037B-467D-B9C2-A98736688D76}"/>
              </a:ext>
            </a:extLst>
          </p:cNvPr>
          <p:cNvSpPr/>
          <p:nvPr/>
        </p:nvSpPr>
        <p:spPr>
          <a:xfrm>
            <a:off x="353275" y="3726937"/>
            <a:ext cx="7323656" cy="1208574"/>
          </a:xfrm>
          <a:prstGeom prst="rect">
            <a:avLst/>
          </a:prstGeom>
          <a:noFill/>
          <a:ln w="28575"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Областное методическое объединение руководителей и специалистов Центральной и Территориальных психолого-медико-педагогических комиссий </a:t>
            </a:r>
            <a:r>
              <a:rPr lang="ru-RU" sz="1400" b="1" dirty="0" err="1">
                <a:solidFill>
                  <a:schemeClr val="tx1"/>
                </a:solidFill>
                <a:latin typeface="Georgia" pitchFamily="18" charset="0"/>
              </a:rPr>
              <a:t>Вологод-ской</a:t>
            </a: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 области 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Руководитель – Цветкова Светлана Владимировна, учитель-дефектолог БУ ВО «Областной центр ППМСП»</a:t>
            </a:r>
          </a:p>
        </p:txBody>
      </p:sp>
      <p:pic>
        <p:nvPicPr>
          <p:cNvPr id="11" name="Picture 11" descr="http://ocpmcc.edu35.ru/images/breidak_ta_1.jpg">
            <a:extLst>
              <a:ext uri="{FF2B5EF4-FFF2-40B4-BE49-F238E27FC236}">
                <a16:creationId xmlns:a16="http://schemas.microsoft.com/office/drawing/2014/main" id="{1F4B8623-A073-486B-B627-3E4AF6B8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1966" r="3630" b="18869"/>
          <a:stretch>
            <a:fillRect/>
          </a:stretch>
        </p:blipFill>
        <p:spPr bwMode="auto">
          <a:xfrm>
            <a:off x="8017044" y="2263920"/>
            <a:ext cx="919589" cy="12038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7" descr="http://ocpmcc.edu35.ru/images/cvetkova_sv_1.jpg">
            <a:extLst>
              <a:ext uri="{FF2B5EF4-FFF2-40B4-BE49-F238E27FC236}">
                <a16:creationId xmlns:a16="http://schemas.microsoft.com/office/drawing/2014/main" id="{D0E89930-E68C-4BEF-9C43-1279C4BC3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8722" y="3735586"/>
            <a:ext cx="897911" cy="120382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2" descr="http://ocpmcc.edu35.ru/images/zagoskina_tv.jpg">
            <a:extLst>
              <a:ext uri="{FF2B5EF4-FFF2-40B4-BE49-F238E27FC236}">
                <a16:creationId xmlns:a16="http://schemas.microsoft.com/office/drawing/2014/main" id="{6B4832F9-B2F6-4030-BDA1-3D291A1C0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8540" t="10754" r="16221" b="28534"/>
          <a:stretch>
            <a:fillRect/>
          </a:stretch>
        </p:blipFill>
        <p:spPr bwMode="auto">
          <a:xfrm>
            <a:off x="8018700" y="821770"/>
            <a:ext cx="820306" cy="12038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7" descr="https://sun9-19.userapi.com/impg/KgVGX6-XSc5DKkzvMXvIkx3FYeGOQ0SRWbA-yg/I1jDsUOxx6E.jpg?size=455x147&amp;quality=95&amp;sign=7943b37d72d3856c2557c0eb856f6547&amp;type=album">
            <a:extLst>
              <a:ext uri="{FF2B5EF4-FFF2-40B4-BE49-F238E27FC236}">
                <a16:creationId xmlns:a16="http://schemas.microsoft.com/office/drawing/2014/main" id="{4B2C71D2-DD37-4AF6-B010-2E71CCCB9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69476"/>
            <a:ext cx="1811480" cy="5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65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1658"/>
            <a:ext cx="8113082" cy="56911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1642"/>
                </a:solidFill>
                <a:latin typeface="Georgia" pitchFamily="18" charset="0"/>
              </a:rPr>
              <a:t>Цель и задачи деятельности методического объединения</a:t>
            </a:r>
            <a:endParaRPr lang="ru-RU" sz="1800" b="1" dirty="0">
              <a:solidFill>
                <a:srgbClr val="27294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https://j-univer.ru/wp-content/uploads/forms.jpg">
            <a:extLst>
              <a:ext uri="{FF2B5EF4-FFF2-40B4-BE49-F238E27FC236}">
                <a16:creationId xmlns:a16="http://schemas.microsoft.com/office/drawing/2014/main" id="{B5CCA909-9BC1-428F-8FF0-5D02A27C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F3FA"/>
              </a:clrFrom>
              <a:clrTo>
                <a:srgbClr val="EA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554" y="2049968"/>
            <a:ext cx="2808742" cy="159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6">
            <a:extLst>
              <a:ext uri="{FF2B5EF4-FFF2-40B4-BE49-F238E27FC236}">
                <a16:creationId xmlns:a16="http://schemas.microsoft.com/office/drawing/2014/main" id="{916FA194-275E-4A90-B9E9-4377DC68AC3A}"/>
              </a:ext>
            </a:extLst>
          </p:cNvPr>
          <p:cNvSpPr/>
          <p:nvPr/>
        </p:nvSpPr>
        <p:spPr>
          <a:xfrm>
            <a:off x="181585" y="843558"/>
            <a:ext cx="2903084" cy="648070"/>
          </a:xfrm>
          <a:prstGeom prst="roundRect">
            <a:avLst/>
          </a:prstGeom>
          <a:solidFill>
            <a:srgbClr val="001642"/>
          </a:solidFill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Цель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5EAF78-7227-456E-AFC7-34C617951347}"/>
              </a:ext>
            </a:extLst>
          </p:cNvPr>
          <p:cNvSpPr/>
          <p:nvPr/>
        </p:nvSpPr>
        <p:spPr>
          <a:xfrm>
            <a:off x="3421944" y="843558"/>
            <a:ext cx="5446129" cy="1224136"/>
          </a:xfrm>
          <a:prstGeom prst="rect">
            <a:avLst/>
          </a:prstGeom>
          <a:noFill/>
          <a:ln>
            <a:solidFill>
              <a:srgbClr val="0016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повышение эффективности психолого-педагогического сопровождения образовательного процесса посредством совершенствования профессиональной компетентности специалистов организаций, осуществляющих образовательную деятельность</a:t>
            </a:r>
          </a:p>
        </p:txBody>
      </p:sp>
      <p:sp>
        <p:nvSpPr>
          <p:cNvPr id="14" name="Скругленный прямоугольник 14">
            <a:extLst>
              <a:ext uri="{FF2B5EF4-FFF2-40B4-BE49-F238E27FC236}">
                <a16:creationId xmlns:a16="http://schemas.microsoft.com/office/drawing/2014/main" id="{F2BB7BC3-DB6A-42AC-A40F-0EA38B3C9085}"/>
              </a:ext>
            </a:extLst>
          </p:cNvPr>
          <p:cNvSpPr/>
          <p:nvPr/>
        </p:nvSpPr>
        <p:spPr>
          <a:xfrm>
            <a:off x="200673" y="4201266"/>
            <a:ext cx="2883996" cy="648070"/>
          </a:xfrm>
          <a:prstGeom prst="round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Задачи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346EF27-F016-475B-995C-3284861E2183}"/>
              </a:ext>
            </a:extLst>
          </p:cNvPr>
          <p:cNvSpPr/>
          <p:nvPr/>
        </p:nvSpPr>
        <p:spPr>
          <a:xfrm>
            <a:off x="3427605" y="2213133"/>
            <a:ext cx="5446128" cy="2734881"/>
          </a:xfrm>
          <a:prstGeom prst="rect">
            <a:avLst/>
          </a:prstGeom>
          <a:noFill/>
          <a:ln>
            <a:solidFill>
              <a:srgbClr val="C85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оказывать информационно-методическую поддержку профессиональной деятельности специалистов;</a:t>
            </a:r>
          </a:p>
          <a:p>
            <a:pPr marL="171450" indent="-1714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выявлять, обобщать и транслировать передовой практический опыт работы специалистов; </a:t>
            </a:r>
          </a:p>
          <a:p>
            <a:pPr marL="171450" indent="-1714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разрешать проблемы, трудности профессиональной деятельности специалистов в совместной работе;</a:t>
            </a:r>
          </a:p>
          <a:p>
            <a:pPr marL="171450" indent="-1714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развитию профессионального взаимодействия специалистов;</a:t>
            </a:r>
          </a:p>
          <a:p>
            <a:pPr marL="171450" indent="-1714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участвовать в анализе профессиональной деятельности участников МО (по запросу);</a:t>
            </a:r>
          </a:p>
          <a:p>
            <a:pPr marL="171450" indent="-1714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повышать профессиональную компетентность начинающих специалистов психолого-педагогического профиля</a:t>
            </a:r>
          </a:p>
        </p:txBody>
      </p:sp>
    </p:spTree>
    <p:extLst>
      <p:ext uri="{BB962C8B-B14F-4D97-AF65-F5344CB8AC3E}">
        <p14:creationId xmlns:p14="http://schemas.microsoft.com/office/powerpoint/2010/main" val="298341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089" y="91658"/>
            <a:ext cx="7821544" cy="56911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Тема методического объединения</a:t>
            </a:r>
            <a:endParaRPr lang="ru-RU" sz="2000" b="1" dirty="0">
              <a:solidFill>
                <a:srgbClr val="27294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4">
            <a:extLst>
              <a:ext uri="{FF2B5EF4-FFF2-40B4-BE49-F238E27FC236}">
                <a16:creationId xmlns:a16="http://schemas.microsoft.com/office/drawing/2014/main" id="{11064A67-63BC-4F3F-9A8F-97E6214F4BDD}"/>
              </a:ext>
            </a:extLst>
          </p:cNvPr>
          <p:cNvSpPr/>
          <p:nvPr/>
        </p:nvSpPr>
        <p:spPr>
          <a:xfrm>
            <a:off x="186939" y="1940746"/>
            <a:ext cx="2584861" cy="877628"/>
          </a:xfrm>
          <a:prstGeom prst="round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2021-2022 учебный год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ACF825-7F6B-46D9-814F-85A8810BDE7B}"/>
              </a:ext>
            </a:extLst>
          </p:cNvPr>
          <p:cNvSpPr/>
          <p:nvPr/>
        </p:nvSpPr>
        <p:spPr>
          <a:xfrm>
            <a:off x="3131840" y="4135687"/>
            <a:ext cx="5804793" cy="877629"/>
          </a:xfrm>
          <a:prstGeom prst="rect">
            <a:avLst/>
          </a:prstGeom>
          <a:noFill/>
          <a:ln w="28575">
            <a:solidFill>
              <a:srgbClr val="C851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Совершенствование профессиональной деятельности специалистов психолого-педагогического профиля</a:t>
            </a:r>
          </a:p>
        </p:txBody>
      </p:sp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id="{82B041A1-FB21-4228-B20C-515D3E5F4C6E}"/>
              </a:ext>
            </a:extLst>
          </p:cNvPr>
          <p:cNvSpPr/>
          <p:nvPr/>
        </p:nvSpPr>
        <p:spPr>
          <a:xfrm>
            <a:off x="186939" y="3052723"/>
            <a:ext cx="2584861" cy="877628"/>
          </a:xfrm>
          <a:prstGeom prst="round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2022-2023 учебный год</a:t>
            </a:r>
          </a:p>
        </p:txBody>
      </p:sp>
      <p:sp>
        <p:nvSpPr>
          <p:cNvPr id="10" name="Скругленный прямоугольник 14">
            <a:extLst>
              <a:ext uri="{FF2B5EF4-FFF2-40B4-BE49-F238E27FC236}">
                <a16:creationId xmlns:a16="http://schemas.microsoft.com/office/drawing/2014/main" id="{97069EDD-EE95-429C-B8A7-49875D8AC887}"/>
              </a:ext>
            </a:extLst>
          </p:cNvPr>
          <p:cNvSpPr/>
          <p:nvPr/>
        </p:nvSpPr>
        <p:spPr>
          <a:xfrm>
            <a:off x="188057" y="4135687"/>
            <a:ext cx="2584861" cy="877628"/>
          </a:xfrm>
          <a:prstGeom prst="round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2023-2024 учебный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6AFB93-F72A-45B1-94EB-C81455BA9120}"/>
              </a:ext>
            </a:extLst>
          </p:cNvPr>
          <p:cNvSpPr/>
          <p:nvPr/>
        </p:nvSpPr>
        <p:spPr>
          <a:xfrm>
            <a:off x="3131840" y="3052723"/>
            <a:ext cx="5804793" cy="877629"/>
          </a:xfrm>
          <a:prstGeom prst="rect">
            <a:avLst/>
          </a:prstGeom>
          <a:noFill/>
          <a:ln w="28575">
            <a:solidFill>
              <a:srgbClr val="C851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Взаимодействие  специалистов психолого-педагогического профиля с педагогическими работниками в образовательных и иных организациях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A50ADA-AF5B-4108-9527-F4AFF0ED78B6}"/>
              </a:ext>
            </a:extLst>
          </p:cNvPr>
          <p:cNvSpPr/>
          <p:nvPr/>
        </p:nvSpPr>
        <p:spPr>
          <a:xfrm>
            <a:off x="3131840" y="1940746"/>
            <a:ext cx="5804793" cy="877629"/>
          </a:xfrm>
          <a:prstGeom prst="rect">
            <a:avLst/>
          </a:prstGeom>
          <a:noFill/>
          <a:ln w="28575">
            <a:solidFill>
              <a:srgbClr val="C851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Оказание адресной психолого-педагогической помощи детям, находящимся в трудной жизненной ситуации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6AD4E3C-C06A-4447-B9F9-FF2241E168E2}"/>
              </a:ext>
            </a:extLst>
          </p:cNvPr>
          <p:cNvSpPr/>
          <p:nvPr/>
        </p:nvSpPr>
        <p:spPr>
          <a:xfrm>
            <a:off x="186939" y="857782"/>
            <a:ext cx="2584861" cy="877628"/>
          </a:xfrm>
          <a:prstGeom prst="round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2020-2021 учебный год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4151FB-9FA4-4B95-90F9-5A58DE376490}"/>
              </a:ext>
            </a:extLst>
          </p:cNvPr>
          <p:cNvSpPr/>
          <p:nvPr/>
        </p:nvSpPr>
        <p:spPr>
          <a:xfrm>
            <a:off x="3131840" y="857782"/>
            <a:ext cx="5804793" cy="877629"/>
          </a:xfrm>
          <a:prstGeom prst="rect">
            <a:avLst/>
          </a:prstGeom>
          <a:noFill/>
          <a:ln w="28575">
            <a:solidFill>
              <a:srgbClr val="C851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dirty="0">
                <a:solidFill>
                  <a:schemeClr val="tx1"/>
                </a:solidFill>
                <a:latin typeface="Georgia" pitchFamily="18" charset="0"/>
              </a:rPr>
              <a:t>Психолого-педагогическое сопровождение обучающихся, их родителей (законных представителей) и педагогических работников в новой образовательной ситуации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476D233-8E76-4A49-9E45-8D0EF7C3A8AD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771800" y="1296596"/>
            <a:ext cx="360040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5C8B9C1-D54A-4E40-83D2-0654ED29B93A}"/>
              </a:ext>
            </a:extLst>
          </p:cNvPr>
          <p:cNvCxnSpPr/>
          <p:nvPr/>
        </p:nvCxnSpPr>
        <p:spPr>
          <a:xfrm>
            <a:off x="2771800" y="2392946"/>
            <a:ext cx="360040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F877FD3-4ABA-4FF8-A354-81832071D76E}"/>
              </a:ext>
            </a:extLst>
          </p:cNvPr>
          <p:cNvCxnSpPr/>
          <p:nvPr/>
        </p:nvCxnSpPr>
        <p:spPr>
          <a:xfrm>
            <a:off x="2771800" y="3491536"/>
            <a:ext cx="360040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F02F967-AC42-40AA-8E94-01F4FC55A83D}"/>
              </a:ext>
            </a:extLst>
          </p:cNvPr>
          <p:cNvCxnSpPr/>
          <p:nvPr/>
        </p:nvCxnSpPr>
        <p:spPr>
          <a:xfrm>
            <a:off x="2786090" y="4594219"/>
            <a:ext cx="360040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0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1658"/>
            <a:ext cx="8113082" cy="56911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Мероприятия областного методического объединения учителей-логопедов, учителей дефектологов</a:t>
            </a:r>
            <a:endParaRPr lang="ru-RU" sz="1800" b="1" dirty="0">
              <a:solidFill>
                <a:srgbClr val="27294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E7B2CA-6EE6-4CEA-8676-E45D86D2025E}"/>
              </a:ext>
            </a:extLst>
          </p:cNvPr>
          <p:cNvSpPr/>
          <p:nvPr/>
        </p:nvSpPr>
        <p:spPr>
          <a:xfrm>
            <a:off x="146606" y="843558"/>
            <a:ext cx="2049129" cy="720079"/>
          </a:xfrm>
          <a:prstGeom prst="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Сентябрь</a:t>
            </a:r>
            <a:endParaRPr lang="ru-RU" sz="1500" b="1" dirty="0">
              <a:latin typeface="Georgia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8C8040-7939-4A9B-AF93-9143125BDE06}"/>
              </a:ext>
            </a:extLst>
          </p:cNvPr>
          <p:cNvSpPr/>
          <p:nvPr/>
        </p:nvSpPr>
        <p:spPr>
          <a:xfrm>
            <a:off x="2627784" y="843558"/>
            <a:ext cx="6192687" cy="720079"/>
          </a:xfrm>
          <a:prstGeom prst="rect">
            <a:avLst/>
          </a:prstGeom>
          <a:noFill/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Информационное совещание 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«Планирование работы областного методического объединения на текущий учебный год»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E8869D-F3CA-4296-939F-69D0D6E55AC9}"/>
              </a:ext>
            </a:extLst>
          </p:cNvPr>
          <p:cNvSpPr/>
          <p:nvPr/>
        </p:nvSpPr>
        <p:spPr>
          <a:xfrm>
            <a:off x="146606" y="1709076"/>
            <a:ext cx="2049129" cy="720079"/>
          </a:xfrm>
          <a:prstGeom prst="rect">
            <a:avLst/>
          </a:prstGeom>
          <a:solidFill>
            <a:srgbClr val="001642"/>
          </a:solidFill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Сентябрь</a:t>
            </a:r>
            <a:r>
              <a:rPr lang="en-US" b="1" dirty="0">
                <a:latin typeface="Georgia" pitchFamily="18" charset="0"/>
              </a:rPr>
              <a:t> –</a:t>
            </a:r>
            <a:r>
              <a:rPr lang="ru-RU" b="1" dirty="0">
                <a:latin typeface="Georgia" pitchFamily="18" charset="0"/>
              </a:rPr>
              <a:t> декабрь</a:t>
            </a:r>
            <a:r>
              <a:rPr lang="en-US" b="1" dirty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946274-2692-4E00-8857-0DEB2FA758D9}"/>
              </a:ext>
            </a:extLst>
          </p:cNvPr>
          <p:cNvSpPr/>
          <p:nvPr/>
        </p:nvSpPr>
        <p:spPr>
          <a:xfrm>
            <a:off x="2627784" y="1709076"/>
            <a:ext cx="6192687" cy="720079"/>
          </a:xfrm>
          <a:prstGeom prst="rect">
            <a:avLst/>
          </a:prstGeom>
          <a:noFill/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Занятия в рамках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Школы начинающих специалистов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психолого-педагогического профиля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(со стажем профессиональной деятельности менее 3-х лет)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1FC17F-C158-480C-B524-D26C77FBD3FD}"/>
              </a:ext>
            </a:extLst>
          </p:cNvPr>
          <p:cNvSpPr/>
          <p:nvPr/>
        </p:nvSpPr>
        <p:spPr>
          <a:xfrm>
            <a:off x="146606" y="2571750"/>
            <a:ext cx="2049129" cy="720079"/>
          </a:xfrm>
          <a:prstGeom prst="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Октябрь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9700B8-8E78-44C7-A290-982257B2733E}"/>
              </a:ext>
            </a:extLst>
          </p:cNvPr>
          <p:cNvSpPr/>
          <p:nvPr/>
        </p:nvSpPr>
        <p:spPr>
          <a:xfrm>
            <a:off x="2627784" y="2571750"/>
            <a:ext cx="6192687" cy="720079"/>
          </a:xfrm>
          <a:prstGeom prst="rect">
            <a:avLst/>
          </a:prstGeom>
          <a:noFill/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Сверка кадрового состава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специалистов психолого-педагогического профиля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CC81C8-3A98-425D-AA88-9926F4195229}"/>
              </a:ext>
            </a:extLst>
          </p:cNvPr>
          <p:cNvSpPr/>
          <p:nvPr/>
        </p:nvSpPr>
        <p:spPr>
          <a:xfrm>
            <a:off x="134638" y="3442827"/>
            <a:ext cx="2049129" cy="720079"/>
          </a:xfrm>
          <a:prstGeom prst="rect">
            <a:avLst/>
          </a:prstGeom>
          <a:solidFill>
            <a:srgbClr val="001642"/>
          </a:solidFill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Ноябрь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7330C12-C096-40DF-9C97-67CBEF235CBC}"/>
              </a:ext>
            </a:extLst>
          </p:cNvPr>
          <p:cNvSpPr/>
          <p:nvPr/>
        </p:nvSpPr>
        <p:spPr>
          <a:xfrm>
            <a:off x="2615816" y="3442827"/>
            <a:ext cx="6192687" cy="720079"/>
          </a:xfrm>
          <a:prstGeom prst="rect">
            <a:avLst/>
          </a:prstGeom>
          <a:noFill/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Заочное мероприятие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в группе ВК «Областное методическое объединение специалистов»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98185D9-2DBB-40C7-A001-0D6323E37C66}"/>
              </a:ext>
            </a:extLst>
          </p:cNvPr>
          <p:cNvSpPr/>
          <p:nvPr/>
        </p:nvSpPr>
        <p:spPr>
          <a:xfrm>
            <a:off x="127054" y="4299942"/>
            <a:ext cx="2049129" cy="720079"/>
          </a:xfrm>
          <a:prstGeom prst="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Декабрь – январь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ED0DF92-F2FA-4140-89C7-76F74A2CECEF}"/>
              </a:ext>
            </a:extLst>
          </p:cNvPr>
          <p:cNvSpPr/>
          <p:nvPr/>
        </p:nvSpPr>
        <p:spPr>
          <a:xfrm>
            <a:off x="2608232" y="4299942"/>
            <a:ext cx="6192687" cy="720079"/>
          </a:xfrm>
          <a:prstGeom prst="rect">
            <a:avLst/>
          </a:prstGeom>
          <a:noFill/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Практико-ориентированное мероприятие</a:t>
            </a:r>
            <a:endParaRPr lang="ru-RU" sz="11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4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1658"/>
            <a:ext cx="8113082" cy="56911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Мероприятия областного методического объединения учителей-логопедов, учителей дефектологов</a:t>
            </a:r>
            <a:endParaRPr lang="ru-RU" sz="1800" b="1" dirty="0">
              <a:solidFill>
                <a:srgbClr val="27294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Z:\ЛОГОТИП\лого_ОЦППМСП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73" y="127328"/>
            <a:ext cx="626911" cy="5334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C4FD9-61A5-4666-8E87-7EA0969C5376}"/>
              </a:ext>
            </a:extLst>
          </p:cNvPr>
          <p:cNvCxnSpPr>
            <a:cxnSpLocks/>
          </p:cNvCxnSpPr>
          <p:nvPr/>
        </p:nvCxnSpPr>
        <p:spPr>
          <a:xfrm>
            <a:off x="131326" y="698118"/>
            <a:ext cx="888134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E8869D-F3CA-4296-939F-69D0D6E55AC9}"/>
              </a:ext>
            </a:extLst>
          </p:cNvPr>
          <p:cNvSpPr/>
          <p:nvPr/>
        </p:nvSpPr>
        <p:spPr>
          <a:xfrm>
            <a:off x="200673" y="915566"/>
            <a:ext cx="2049129" cy="720079"/>
          </a:xfrm>
          <a:prstGeom prst="rect">
            <a:avLst/>
          </a:prstGeom>
          <a:solidFill>
            <a:srgbClr val="001642"/>
          </a:solidFill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Февраль – март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946274-2692-4E00-8857-0DEB2FA758D9}"/>
              </a:ext>
            </a:extLst>
          </p:cNvPr>
          <p:cNvSpPr/>
          <p:nvPr/>
        </p:nvSpPr>
        <p:spPr>
          <a:xfrm>
            <a:off x="2681851" y="915566"/>
            <a:ext cx="6192687" cy="720079"/>
          </a:xfrm>
          <a:prstGeom prst="rect">
            <a:avLst/>
          </a:prstGeom>
          <a:noFill/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Заочное мероприятие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в группе ВК «Областное методическое объединение специалистов»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1FC17F-C158-480C-B524-D26C77FBD3FD}"/>
              </a:ext>
            </a:extLst>
          </p:cNvPr>
          <p:cNvSpPr/>
          <p:nvPr/>
        </p:nvSpPr>
        <p:spPr>
          <a:xfrm>
            <a:off x="200673" y="1778240"/>
            <a:ext cx="2049129" cy="720079"/>
          </a:xfrm>
          <a:prstGeom prst="rect">
            <a:avLst/>
          </a:prstGeom>
          <a:solidFill>
            <a:srgbClr val="C85100"/>
          </a:solidFill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Апрель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9700B8-8E78-44C7-A290-982257B2733E}"/>
              </a:ext>
            </a:extLst>
          </p:cNvPr>
          <p:cNvSpPr/>
          <p:nvPr/>
        </p:nvSpPr>
        <p:spPr>
          <a:xfrm>
            <a:off x="2681851" y="1778240"/>
            <a:ext cx="6192687" cy="720079"/>
          </a:xfrm>
          <a:prstGeom prst="rect">
            <a:avLst/>
          </a:prstGeom>
          <a:noFill/>
          <a:ln>
            <a:solidFill>
              <a:srgbClr val="C8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Практико-ориентированное интерактивное мероприятие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CC81C8-3A98-425D-AA88-9926F4195229}"/>
              </a:ext>
            </a:extLst>
          </p:cNvPr>
          <p:cNvSpPr/>
          <p:nvPr/>
        </p:nvSpPr>
        <p:spPr>
          <a:xfrm>
            <a:off x="188705" y="2649317"/>
            <a:ext cx="2049129" cy="720079"/>
          </a:xfrm>
          <a:prstGeom prst="rect">
            <a:avLst/>
          </a:prstGeom>
          <a:solidFill>
            <a:srgbClr val="001642"/>
          </a:solidFill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Май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7330C12-C096-40DF-9C97-67CBEF235CBC}"/>
              </a:ext>
            </a:extLst>
          </p:cNvPr>
          <p:cNvSpPr/>
          <p:nvPr/>
        </p:nvSpPr>
        <p:spPr>
          <a:xfrm>
            <a:off x="2669883" y="2649317"/>
            <a:ext cx="6192687" cy="720079"/>
          </a:xfrm>
          <a:prstGeom prst="rect">
            <a:avLst/>
          </a:prstGeom>
          <a:noFill/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Информационное совещание 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«Итоги работы областного методического объединения»</a:t>
            </a:r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2" descr="https://nebo174.ru/wp-content/uploads/2020/10/%D1%81%D0%BE%D1%82%D1%80%D1%83%D0%B4%D0%BD%D0%B8%D1%87%D0%B5%D1%81%D1%82%D0%B2%D0%BE-2048x1195.jpg">
            <a:extLst>
              <a:ext uri="{FF2B5EF4-FFF2-40B4-BE49-F238E27FC236}">
                <a16:creationId xmlns:a16="http://schemas.microsoft.com/office/drawing/2014/main" id="{5A0F3300-1C17-4BCF-B1A2-FCA8FF40C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31376"/>
          <a:stretch>
            <a:fillRect/>
          </a:stretch>
        </p:blipFill>
        <p:spPr bwMode="auto">
          <a:xfrm>
            <a:off x="2915816" y="3542851"/>
            <a:ext cx="3538349" cy="1416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210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8220</TotalTime>
  <Words>973</Words>
  <Application>Microsoft Office PowerPoint</Application>
  <PresentationFormat>Экран (16:9)</PresentationFormat>
  <Paragraphs>149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Wingdings 2</vt:lpstr>
      <vt:lpstr>Тема Office</vt:lpstr>
      <vt:lpstr>Бюджетное  учреждение Вологодской области  «Областной центр психолого-педагогической, медицинской и социальной помощи» (БУ ВО «Областной центр ППМСП»)</vt:lpstr>
      <vt:lpstr>Методическая деятельность</vt:lpstr>
      <vt:lpstr>Организационно-управленческие аспекты деятельности методического объединения</vt:lpstr>
      <vt:lpstr>Руководители секций методического объединения специалистов психолого-педагогического профиля</vt:lpstr>
      <vt:lpstr>Руководители секций методического объединения специалистов психолого-педагогического профиля</vt:lpstr>
      <vt:lpstr>Цель и задачи деятельности методического объединения</vt:lpstr>
      <vt:lpstr>Тема методического объединения</vt:lpstr>
      <vt:lpstr>Мероприятия областного методического объединения учителей-логопедов, учителей дефектологов</vt:lpstr>
      <vt:lpstr>Мероприятия областного методического объединения учителей-логопедов, учителей дефектологов</vt:lpstr>
      <vt:lpstr>Подтверждение участия специалистов  в работе областного методического объединения</vt:lpstr>
      <vt:lpstr>Руководители Школы начинающих специалистов</vt:lpstr>
      <vt:lpstr>Школа начинающего специалиста</vt:lpstr>
      <vt:lpstr>Методические ресурсы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учреждение  «Областной центр психолого-медико-социального сопровождения»</dc:title>
  <dc:creator>Мария</dc:creator>
  <cp:lastModifiedBy>Пользователь</cp:lastModifiedBy>
  <cp:revision>567</cp:revision>
  <dcterms:created xsi:type="dcterms:W3CDTF">2011-02-24T14:23:45Z</dcterms:created>
  <dcterms:modified xsi:type="dcterms:W3CDTF">2024-08-21T18:59:46Z</dcterms:modified>
</cp:coreProperties>
</file>