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06" r:id="rId3"/>
    <p:sldId id="307" r:id="rId4"/>
    <p:sldId id="258" r:id="rId5"/>
    <p:sldId id="308" r:id="rId6"/>
    <p:sldId id="309" r:id="rId7"/>
    <p:sldId id="311" r:id="rId8"/>
    <p:sldId id="312" r:id="rId9"/>
    <p:sldId id="319" r:id="rId10"/>
    <p:sldId id="313" r:id="rId11"/>
    <p:sldId id="270" r:id="rId12"/>
    <p:sldId id="269" r:id="rId13"/>
    <p:sldId id="327" r:id="rId14"/>
    <p:sldId id="322" r:id="rId15"/>
    <p:sldId id="324" r:id="rId16"/>
    <p:sldId id="325" r:id="rId17"/>
    <p:sldId id="285" r:id="rId18"/>
    <p:sldId id="326" r:id="rId19"/>
    <p:sldId id="286" r:id="rId20"/>
    <p:sldId id="293" r:id="rId21"/>
    <p:sldId id="287" r:id="rId22"/>
    <p:sldId id="288" r:id="rId23"/>
    <p:sldId id="294" r:id="rId24"/>
    <p:sldId id="289" r:id="rId25"/>
    <p:sldId id="303" r:id="rId26"/>
    <p:sldId id="304" r:id="rId27"/>
    <p:sldId id="318" r:id="rId28"/>
    <p:sldId id="315" r:id="rId29"/>
    <p:sldId id="321" r:id="rId30"/>
    <p:sldId id="274" r:id="rId31"/>
    <p:sldId id="295" r:id="rId32"/>
    <p:sldId id="296" r:id="rId33"/>
    <p:sldId id="316" r:id="rId34"/>
    <p:sldId id="305" r:id="rId35"/>
    <p:sldId id="298" r:id="rId36"/>
    <p:sldId id="299" r:id="rId37"/>
    <p:sldId id="300" r:id="rId38"/>
    <p:sldId id="301" r:id="rId39"/>
    <p:sldId id="302" r:id="rId40"/>
    <p:sldId id="279" r:id="rId41"/>
    <p:sldId id="314" r:id="rId42"/>
    <p:sldId id="323" r:id="rId4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340768"/>
            <a:ext cx="7700392" cy="1974081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Методическая поддержка специалистов службы сопровождения посредством деятельности районного методического объединения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221088"/>
            <a:ext cx="6400800" cy="1752600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О.Ю.Чертковская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учитель-логопед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МОУ « Ботовский центр образования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Череповецкий муниципальный район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67464" cy="1658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Основные формы работы методического объединения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учителей-логопедов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700808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круглые </a:t>
            </a:r>
            <a:r>
              <a:rPr lang="ru-RU" dirty="0" smtClean="0"/>
              <a:t>столы, совещания, семинары по </a:t>
            </a:r>
            <a:r>
              <a:rPr lang="ru-RU" dirty="0" err="1" smtClean="0"/>
              <a:t>учебно</a:t>
            </a:r>
            <a:r>
              <a:rPr lang="ru-RU" dirty="0" smtClean="0"/>
              <a:t> – методическим </a:t>
            </a:r>
            <a:r>
              <a:rPr lang="ru-RU" dirty="0" smtClean="0"/>
              <a:t>вопросам;</a:t>
            </a:r>
            <a:endParaRPr lang="ru-RU" dirty="0" smtClean="0"/>
          </a:p>
          <a:p>
            <a:r>
              <a:rPr lang="ru-RU" dirty="0" smtClean="0"/>
              <a:t>- заседания РМО по вопросам оказания  логопедической помощи воспитанникам; </a:t>
            </a:r>
          </a:p>
          <a:p>
            <a:r>
              <a:rPr lang="ru-RU" dirty="0" smtClean="0"/>
              <a:t>- открытые занятия, мастер-классы и д.р.;</a:t>
            </a:r>
          </a:p>
          <a:p>
            <a:r>
              <a:rPr lang="ru-RU" dirty="0" smtClean="0"/>
              <a:t>- лекции, доклады, сообщения, презентации и дискуссии по вопросам коррекционной работы;</a:t>
            </a:r>
          </a:p>
          <a:p>
            <a:r>
              <a:rPr lang="ru-RU" dirty="0" smtClean="0"/>
              <a:t>- изучение и реализация требований и методических рекомендаций нормативных документов, актуального педагогического опыта;</a:t>
            </a:r>
          </a:p>
          <a:p>
            <a:r>
              <a:rPr lang="ru-RU" dirty="0" smtClean="0"/>
              <a:t>- активные способы организации педагогического общения: дискуссионные клубы, </a:t>
            </a:r>
            <a:r>
              <a:rPr lang="ru-RU" dirty="0" err="1" smtClean="0"/>
              <a:t>самопрезентации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организация и проведение конкурсов, выставок творческих работ.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476672"/>
            <a:ext cx="8229600" cy="567809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Череповецком районе в 2023-2024 г. функционировали  компенсирующие и комбинированные группы для детей с тяжелыми нарушениями речи. Работало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учителей-логопедов.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QzZuAv8-k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2132856"/>
            <a:ext cx="3219822" cy="429309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6" name="Рисунок 5" descr="20190423_095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67544" y="2420888"/>
            <a:ext cx="4608512" cy="345638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/>
          <p:cNvSpPr/>
          <p:nvPr/>
        </p:nvSpPr>
        <p:spPr>
          <a:xfrm>
            <a:off x="6286500" y="3284984"/>
            <a:ext cx="2857500" cy="1584176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МДОУ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Тоншаловский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детский сад «Солнышко»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71800" y="1124744"/>
            <a:ext cx="3714750" cy="1643063"/>
          </a:xfrm>
          <a:prstGeom prst="ellipse">
            <a:avLst/>
          </a:prstGeom>
          <a:solidFill>
            <a:srgbClr val="0070C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Мероприятия РМО 2023-2024г.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051720" y="2348880"/>
            <a:ext cx="1008111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228184" y="2348880"/>
            <a:ext cx="144016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345" name="TextBox 24"/>
          <p:cNvSpPr txBox="1">
            <a:spLocks noChangeArrowheads="1"/>
          </p:cNvSpPr>
          <p:nvPr/>
        </p:nvSpPr>
        <p:spPr bwMode="auto">
          <a:xfrm>
            <a:off x="755576" y="0"/>
            <a:ext cx="7776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Методическое объединение учителей-логопедов Череповецкого муниципального района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3068960"/>
            <a:ext cx="3000375" cy="1656184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МОУ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центр образования»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(3 РМО</a:t>
            </a:r>
            <a:r>
              <a:rPr lang="ru-RU" sz="2000" dirty="0" smtClean="0"/>
              <a:t>) </a:t>
            </a:r>
            <a:endParaRPr lang="ru-RU" sz="2000" dirty="0"/>
          </a:p>
        </p:txBody>
      </p:sp>
      <p:sp>
        <p:nvSpPr>
          <p:cNvPr id="9" name="Овал 8"/>
          <p:cNvSpPr/>
          <p:nvPr/>
        </p:nvSpPr>
        <p:spPr>
          <a:xfrm>
            <a:off x="1547664" y="4653136"/>
            <a:ext cx="2857500" cy="1584176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Судский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центр образования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1»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851920" y="2852936"/>
            <a:ext cx="288032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220072" y="2708920"/>
            <a:ext cx="288032" cy="14401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4716016" y="4725144"/>
            <a:ext cx="2857500" cy="1584176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Ирдоматский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центр образования»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herepovetsky_District_(Vologda_Oblast,_2009)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476672"/>
            <a:ext cx="5070609" cy="5919936"/>
          </a:xfrm>
        </p:spPr>
      </p:pic>
      <p:sp>
        <p:nvSpPr>
          <p:cNvPr id="5" name="7-конечная звезда 4"/>
          <p:cNvSpPr/>
          <p:nvPr/>
        </p:nvSpPr>
        <p:spPr>
          <a:xfrm>
            <a:off x="4427984" y="2852936"/>
            <a:ext cx="338336" cy="266328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7-конечная звезда 5"/>
          <p:cNvSpPr/>
          <p:nvPr/>
        </p:nvSpPr>
        <p:spPr>
          <a:xfrm>
            <a:off x="3707904" y="3356992"/>
            <a:ext cx="338336" cy="266328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7-конечная звезда 6"/>
          <p:cNvSpPr/>
          <p:nvPr/>
        </p:nvSpPr>
        <p:spPr>
          <a:xfrm>
            <a:off x="2771800" y="4005064"/>
            <a:ext cx="338336" cy="266328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4427984" y="2348880"/>
            <a:ext cx="338336" cy="266328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7-конечная звезда 8"/>
          <p:cNvSpPr/>
          <p:nvPr/>
        </p:nvSpPr>
        <p:spPr>
          <a:xfrm>
            <a:off x="4139952" y="4221088"/>
            <a:ext cx="338336" cy="266328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7-конечная звезда 9"/>
          <p:cNvSpPr/>
          <p:nvPr/>
        </p:nvSpPr>
        <p:spPr>
          <a:xfrm>
            <a:off x="4067944" y="2708920"/>
            <a:ext cx="338336" cy="266328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7-конечная звезда 10"/>
          <p:cNvSpPr/>
          <p:nvPr/>
        </p:nvSpPr>
        <p:spPr>
          <a:xfrm>
            <a:off x="4788024" y="3284984"/>
            <a:ext cx="338336" cy="266328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7-конечная звезда 11"/>
          <p:cNvSpPr/>
          <p:nvPr/>
        </p:nvSpPr>
        <p:spPr>
          <a:xfrm>
            <a:off x="3851920" y="1772816"/>
            <a:ext cx="338336" cy="266328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08912" cy="4949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Формы работы РМО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3891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Семинар-практикум</a:t>
            </a:r>
          </a:p>
          <a:p>
            <a:r>
              <a:rPr lang="ru-RU" dirty="0" smtClean="0"/>
              <a:t>Показ НОД (индивидуальной, подгрупповой , фронтальной)</a:t>
            </a:r>
          </a:p>
          <a:p>
            <a:r>
              <a:rPr lang="ru-RU" dirty="0" smtClean="0"/>
              <a:t>Мастер-классы</a:t>
            </a:r>
          </a:p>
          <a:p>
            <a:r>
              <a:rPr lang="ru-RU" dirty="0" smtClean="0"/>
              <a:t>Интеллектуальная игра</a:t>
            </a:r>
          </a:p>
          <a:p>
            <a:r>
              <a:rPr lang="ru-RU" dirty="0" smtClean="0"/>
              <a:t>Марафон методических идей</a:t>
            </a:r>
          </a:p>
          <a:p>
            <a:r>
              <a:rPr lang="ru-RU" dirty="0" smtClean="0"/>
              <a:t>Выставка методических материалов (игр и пособий по развитию речи)</a:t>
            </a:r>
          </a:p>
          <a:p>
            <a:r>
              <a:rPr lang="ru-RU" dirty="0" smtClean="0"/>
              <a:t>Игротека</a:t>
            </a:r>
          </a:p>
          <a:p>
            <a:r>
              <a:rPr lang="ru-RU" dirty="0" smtClean="0"/>
              <a:t>«Сверхзвуковая магистраль»</a:t>
            </a:r>
          </a:p>
          <a:p>
            <a:r>
              <a:rPr lang="ru-RU" dirty="0" smtClean="0"/>
              <a:t>«Вечерний круг»</a:t>
            </a:r>
          </a:p>
          <a:p>
            <a:r>
              <a:rPr lang="ru-RU" dirty="0" err="1" smtClean="0"/>
              <a:t>Квест-игра</a:t>
            </a:r>
            <a:endParaRPr lang="ru-RU" dirty="0" smtClean="0"/>
          </a:p>
          <a:p>
            <a:r>
              <a:rPr lang="ru-RU" dirty="0" smtClean="0"/>
              <a:t>Демонстрационные площадки с обзором видеоматериалов.</a:t>
            </a:r>
          </a:p>
          <a:p>
            <a:r>
              <a:rPr lang="ru-RU" dirty="0" smtClean="0"/>
              <a:t>Психологические тренинги.</a:t>
            </a:r>
          </a:p>
          <a:p>
            <a:r>
              <a:rPr lang="ru-RU" dirty="0" smtClean="0"/>
              <a:t>Акции, направленные на толерантное отношение к детям с ОВЗ и инвалидам.</a:t>
            </a:r>
            <a:endParaRPr lang="ru-RU" dirty="0"/>
          </a:p>
        </p:txBody>
      </p:sp>
      <p:pic>
        <p:nvPicPr>
          <p:cNvPr id="4" name="Рисунок 3" descr="SuRw3NXbA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674788"/>
            <a:ext cx="2902421" cy="2183212"/>
          </a:xfrm>
          <a:prstGeom prst="rect">
            <a:avLst/>
          </a:prstGeom>
        </p:spPr>
      </p:pic>
      <p:pic>
        <p:nvPicPr>
          <p:cNvPr id="5" name="Рисунок 4" descr="bIeMDZnwAv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653136"/>
            <a:ext cx="3707904" cy="208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РМО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3891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Изучение и анализ факторов, условий способствующих речевому развитию детей, принятие мер по оказанию различного вида логопедической помощи;</a:t>
            </a:r>
          </a:p>
          <a:p>
            <a:r>
              <a:rPr lang="ru-RU" dirty="0" smtClean="0"/>
              <a:t>изучение профессионального становления учителей-логопедов, выявление реальных типичных проблем;</a:t>
            </a:r>
          </a:p>
          <a:p>
            <a:r>
              <a:rPr lang="ru-RU" dirty="0" smtClean="0"/>
              <a:t>выявление общей картины информационных потребностей специалистов;</a:t>
            </a:r>
          </a:p>
          <a:p>
            <a:r>
              <a:rPr lang="ru-RU" dirty="0" smtClean="0"/>
              <a:t>разработка развивающих и коррекционных программ и пособий  коррекционной деятельности с учетом индивидуальных особенностей личности воспитанников и обучающихся, для более полного освоения  детьми норм речевого развития;</a:t>
            </a:r>
          </a:p>
          <a:p>
            <a:r>
              <a:rPr lang="ru-RU" dirty="0" smtClean="0"/>
              <a:t>разработка положений о проведении конкурсов и других мероприятий;</a:t>
            </a:r>
          </a:p>
          <a:p>
            <a:r>
              <a:rPr lang="ru-RU" dirty="0" smtClean="0"/>
              <a:t>изучение, обобщение, распространение актуального педагогического  опыта, эффективных педагогических практик. </a:t>
            </a:r>
          </a:p>
          <a:p>
            <a:r>
              <a:rPr lang="ru-RU" dirty="0" smtClean="0"/>
              <a:t>выработка совместных решений, носящих обязательный характер;</a:t>
            </a:r>
          </a:p>
          <a:p>
            <a:endParaRPr lang="ru-RU" dirty="0" smtClean="0"/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797552" cy="350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Круглый стол «Решаем проблемы вместе»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38912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Мероприятие было проведено в рамках «Школы начинающего специалиста». Начинающие учителя-логопеды заранее предоставили вопросы, касающиеся практической работы учителя-логопеда. Проблемы, которые интересовали больше всего начинающих педагогов, были представлены опытом работы старших коллег. Педагоги-практики учили коллег, как правильно выполнять артикуляционную гимнастику, как исправлять сложные нарушения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звукопроизношения,учились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выполнять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логоритмические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упражнения. Ряд вопросов, которые возникли в ходе круглого стола, были тут же рассмотрены и прокомментированы опытными специалистами района..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gM2YrVatM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501008"/>
            <a:ext cx="3923928" cy="2942946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88832" cy="151216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Интеллектуальная игра </a:t>
            </a:r>
            <a:b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«Профессиональный ринг»  </a:t>
            </a:r>
            <a:b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389120"/>
          </a:xfrm>
        </p:spPr>
        <p:txBody>
          <a:bodyPr>
            <a:normAutofit/>
          </a:bodyPr>
          <a:lstStyle/>
          <a:p>
            <a:pPr marL="566928" indent="-45720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Игра была направлена на активизацию готовности учителя – логопеда к самообразованию и совершенствованию профессиональных навыков и знаний. </a:t>
            </a:r>
          </a:p>
        </p:txBody>
      </p:sp>
      <p:pic>
        <p:nvPicPr>
          <p:cNvPr id="4" name="Рисунок 3" descr="1xL6bLKBltI.jpg"/>
          <p:cNvPicPr>
            <a:picLocks noChangeAspect="1"/>
          </p:cNvPicPr>
          <p:nvPr/>
        </p:nvPicPr>
        <p:blipFill>
          <a:blip r:embed="rId2" cstate="print"/>
          <a:srcRect t="14700" r="4801" b="5501"/>
          <a:stretch>
            <a:fillRect/>
          </a:stretch>
        </p:blipFill>
        <p:spPr>
          <a:xfrm>
            <a:off x="6300192" y="2348880"/>
            <a:ext cx="2770413" cy="3096344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1EWDNRGruE8.jpg"/>
          <p:cNvPicPr>
            <a:picLocks noChangeAspect="1"/>
          </p:cNvPicPr>
          <p:nvPr/>
        </p:nvPicPr>
        <p:blipFill>
          <a:blip r:embed="rId3" cstate="print"/>
          <a:srcRect t="15000" r="6666" b="10000"/>
          <a:stretch>
            <a:fillRect/>
          </a:stretch>
        </p:blipFill>
        <p:spPr>
          <a:xfrm>
            <a:off x="179512" y="2348880"/>
            <a:ext cx="2789111" cy="298833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QYtir-z4kvs.jpg"/>
          <p:cNvPicPr>
            <a:picLocks noChangeAspect="1"/>
          </p:cNvPicPr>
          <p:nvPr/>
        </p:nvPicPr>
        <p:blipFill>
          <a:blip r:embed="rId4" cstate="print"/>
          <a:srcRect l="7768" t="10357" r="16493" b="6783"/>
          <a:stretch>
            <a:fillRect/>
          </a:stretch>
        </p:blipFill>
        <p:spPr>
          <a:xfrm>
            <a:off x="3131840" y="3429000"/>
            <a:ext cx="2983832" cy="244827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03232" cy="2060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РМО «Наставничество как форма взаимодействия специалистов и педагогов ДОО </a:t>
            </a:r>
            <a:b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целью профессиональной адаптации» 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 МОУ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Ботовский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центр образования»).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Содержимое 4" descr="zgR82w8vAb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043" r="5260"/>
          <a:stretch>
            <a:fillRect/>
          </a:stretch>
        </p:blipFill>
        <p:spPr>
          <a:xfrm>
            <a:off x="395536" y="1700808"/>
            <a:ext cx="3888432" cy="2629527"/>
          </a:xfr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ZLFfYQHxp7A.jpg"/>
          <p:cNvPicPr>
            <a:picLocks noChangeAspect="1"/>
          </p:cNvPicPr>
          <p:nvPr/>
        </p:nvPicPr>
        <p:blipFill>
          <a:blip r:embed="rId3" cstate="print"/>
          <a:srcRect l="24351" t="20386" r="-450"/>
          <a:stretch>
            <a:fillRect/>
          </a:stretch>
        </p:blipFill>
        <p:spPr>
          <a:xfrm>
            <a:off x="5004048" y="1772816"/>
            <a:ext cx="3600400" cy="253095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Рисунок 6" descr="IgY0t3ppjlY.jpg"/>
          <p:cNvPicPr>
            <a:picLocks noChangeAspect="1"/>
          </p:cNvPicPr>
          <p:nvPr/>
        </p:nvPicPr>
        <p:blipFill>
          <a:blip r:embed="rId4" cstate="print"/>
          <a:srcRect t="35859" r="885"/>
          <a:stretch>
            <a:fillRect/>
          </a:stretch>
        </p:blipFill>
        <p:spPr>
          <a:xfrm>
            <a:off x="2051720" y="4509120"/>
            <a:ext cx="4176464" cy="2060848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Семинар-практикум«Социальная адаптация и воспитание детей с ОВЗ посредством разных форм коррекционно-воспитательной деятельности».</a:t>
            </a:r>
            <a:endParaRPr lang="ru-RU" sz="27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8912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РМО прошло в форме очного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семинара-практикума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в резиденции «В гости к русской сказке»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Яргомжского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сельского поселения.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Приняло участие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40 педагогов.</a:t>
            </a:r>
          </a:p>
          <a:p>
            <a:endParaRPr lang="ru-RU" sz="2400" dirty="0"/>
          </a:p>
        </p:txBody>
      </p:sp>
      <p:pic>
        <p:nvPicPr>
          <p:cNvPr id="4" name="Рисунок 3" descr="9nxAQeKuMEc.jpg"/>
          <p:cNvPicPr>
            <a:picLocks noChangeAspect="1"/>
          </p:cNvPicPr>
          <p:nvPr/>
        </p:nvPicPr>
        <p:blipFill>
          <a:blip r:embed="rId2" cstate="print"/>
          <a:srcRect t="6723" r="7552" b="3630"/>
          <a:stretch>
            <a:fillRect/>
          </a:stretch>
        </p:blipFill>
        <p:spPr>
          <a:xfrm>
            <a:off x="323528" y="2636912"/>
            <a:ext cx="3960440" cy="288032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qI9zKbYAcX4.jpg"/>
          <p:cNvPicPr>
            <a:picLocks noChangeAspect="1"/>
          </p:cNvPicPr>
          <p:nvPr/>
        </p:nvPicPr>
        <p:blipFill>
          <a:blip r:embed="rId3" cstate="print"/>
          <a:srcRect l="6453" b="8230"/>
          <a:stretch>
            <a:fillRect/>
          </a:stretch>
        </p:blipFill>
        <p:spPr>
          <a:xfrm>
            <a:off x="4932040" y="2492896"/>
            <a:ext cx="3131840" cy="2304256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TilIZFfbPIE.jpg"/>
          <p:cNvPicPr>
            <a:picLocks noChangeAspect="1"/>
          </p:cNvPicPr>
          <p:nvPr/>
        </p:nvPicPr>
        <p:blipFill>
          <a:blip r:embed="rId4" cstate="print"/>
          <a:srcRect l="1905" t="22860" r="8559" b="4445"/>
          <a:stretch>
            <a:fillRect/>
          </a:stretch>
        </p:blipFill>
        <p:spPr>
          <a:xfrm>
            <a:off x="3275856" y="4437112"/>
            <a:ext cx="3739136" cy="227687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003232" cy="838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Методическое объединение учителей-логопедов Череповецкого муниципального района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JhtJBXgyh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1BJb4qqnT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3960440" cy="2970329"/>
          </a:xfr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BfGchZbct9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3912435" cy="2934326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Рисунок 6" descr="oHiAGa6mPj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56992"/>
            <a:ext cx="4032448" cy="3024336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8" name="Рисунок 7" descr="YkeYfKNUij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356992"/>
            <a:ext cx="4067944" cy="3050958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35280" cy="1514432"/>
          </a:xfrm>
        </p:spPr>
        <p:txBody>
          <a:bodyPr>
            <a:normAutofit/>
          </a:bodyPr>
          <a:lstStyle/>
          <a:p>
            <a:pPr algn="ctr"/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РМО «Подготовка к обучению грамоте детей ОВЗ»</a:t>
            </a:r>
            <a:r>
              <a:rPr lang="ru-RU" sz="2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endParaRPr lang="ru-RU" i="1" dirty="0"/>
          </a:p>
        </p:txBody>
      </p:sp>
      <p:pic>
        <p:nvPicPr>
          <p:cNvPr id="4" name="Рисунок 3" descr="IMG_20240318_112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3840427" cy="2952328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ONutcOi68k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420888"/>
            <a:ext cx="3995936" cy="299695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5734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РМО «</a:t>
            </a:r>
            <a:r>
              <a:rPr lang="ru-RU" sz="27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слоговой анализ слов как залог успешного овладения навыками чтения и письма»</a:t>
            </a:r>
            <a:endParaRPr lang="ru-RU" sz="2700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1268760"/>
            <a:ext cx="6357392" cy="43171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РМО прошло в новом современном формате «Сверхзвуковая магистраль»</a:t>
            </a:r>
          </a:p>
          <a:p>
            <a:endParaRPr lang="ru-RU" sz="2000" dirty="0"/>
          </a:p>
        </p:txBody>
      </p:sp>
      <p:pic>
        <p:nvPicPr>
          <p:cNvPr id="4" name="Рисунок 3" descr="756MmLXlbZ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060848"/>
            <a:ext cx="6408712" cy="4642808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LomokSjWuH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339850" cy="2065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X15ZFH_O-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308"/>
          <a:stretch>
            <a:fillRect/>
          </a:stretch>
        </p:blipFill>
        <p:spPr>
          <a:xfrm>
            <a:off x="2915816" y="188640"/>
            <a:ext cx="4645358" cy="288032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lvKXkN6ORpI.jpg"/>
          <p:cNvPicPr>
            <a:picLocks noChangeAspect="1"/>
          </p:cNvPicPr>
          <p:nvPr/>
        </p:nvPicPr>
        <p:blipFill>
          <a:blip r:embed="rId3" cstate="print"/>
          <a:srcRect r="10000"/>
          <a:stretch>
            <a:fillRect/>
          </a:stretch>
        </p:blipFill>
        <p:spPr>
          <a:xfrm>
            <a:off x="5652120" y="3573016"/>
            <a:ext cx="3240360" cy="270030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OZt-Zn7-d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356992"/>
            <a:ext cx="5292080" cy="3088084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Рисунок 6" descr="LomokSjWuH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16632"/>
            <a:ext cx="2339850" cy="2065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РМО «Коррекция звукопроизношения у ребенка с ОНР 2 и 3 уровня речевого развития»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МАОУ «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Ирдоматский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центр образования»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представил  индивидуальные формы работы  с детьми с ОВЗ.</a:t>
            </a:r>
          </a:p>
        </p:txBody>
      </p:sp>
      <p:pic>
        <p:nvPicPr>
          <p:cNvPr id="4" name="Рисунок 3" descr="3mqOMCpvC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36912"/>
            <a:ext cx="4248472" cy="3196311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S71O2fS2QW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36912"/>
            <a:ext cx="4019886" cy="316835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oNhiSHYXUxo.jpg"/>
          <p:cNvPicPr>
            <a:picLocks noChangeAspect="1"/>
          </p:cNvPicPr>
          <p:nvPr/>
        </p:nvPicPr>
        <p:blipFill>
          <a:blip r:embed="rId2" cstate="print"/>
          <a:srcRect l="20664" t="21309" r="4429" b="3138"/>
          <a:stretch>
            <a:fillRect/>
          </a:stretch>
        </p:blipFill>
        <p:spPr>
          <a:xfrm>
            <a:off x="3347864" y="3717032"/>
            <a:ext cx="2088232" cy="280831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n_qs_zv81X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0793" y="836712"/>
            <a:ext cx="4564139" cy="2592288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Рисунок 6" descr="IMG_20240318_113207.jpg"/>
          <p:cNvPicPr>
            <a:picLocks noChangeAspect="1"/>
          </p:cNvPicPr>
          <p:nvPr/>
        </p:nvPicPr>
        <p:blipFill>
          <a:blip r:embed="rId4" cstate="print"/>
          <a:srcRect t="16497" r="25762" b="3766"/>
          <a:stretch>
            <a:fillRect/>
          </a:stretch>
        </p:blipFill>
        <p:spPr>
          <a:xfrm>
            <a:off x="251520" y="3933056"/>
            <a:ext cx="2860456" cy="2304256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9" name="Рисунок 8" descr="lvKXkN6OR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3861048"/>
            <a:ext cx="3227851" cy="2420888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0" name="Содержимое 9" descr="EyXHPA2XhJA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971600" y="764704"/>
            <a:ext cx="2622368" cy="2736384"/>
          </a:xfrm>
          <a:ln w="38100">
            <a:solidFill>
              <a:srgbClr val="00B0F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55776" y="188640"/>
            <a:ext cx="5044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Практические формы работы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XoSVRWpDk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357" t="3571" r="4910" b="12500"/>
          <a:stretch>
            <a:fillRect/>
          </a:stretch>
        </p:blipFill>
        <p:spPr>
          <a:xfrm>
            <a:off x="827584" y="620688"/>
            <a:ext cx="3900689" cy="2736304"/>
          </a:xfr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rVGfehPaCR0.jpg"/>
          <p:cNvPicPr>
            <a:picLocks noChangeAspect="1"/>
          </p:cNvPicPr>
          <p:nvPr/>
        </p:nvPicPr>
        <p:blipFill>
          <a:blip r:embed="rId3" cstate="print"/>
          <a:srcRect t="19298" r="4093"/>
          <a:stretch>
            <a:fillRect/>
          </a:stretch>
        </p:blipFill>
        <p:spPr>
          <a:xfrm>
            <a:off x="5220072" y="404664"/>
            <a:ext cx="2952328" cy="3312368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Рисунок 6" descr="CxECROva2YY.jpg"/>
          <p:cNvPicPr>
            <a:picLocks noChangeAspect="1"/>
          </p:cNvPicPr>
          <p:nvPr/>
        </p:nvPicPr>
        <p:blipFill>
          <a:blip r:embed="rId4" cstate="print"/>
          <a:srcRect t="13878" r="953" b="8107"/>
          <a:stretch>
            <a:fillRect/>
          </a:stretch>
        </p:blipFill>
        <p:spPr>
          <a:xfrm>
            <a:off x="323528" y="3789040"/>
            <a:ext cx="3888432" cy="2304256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8" name="Рисунок 7" descr="oePj_nI3s2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933056"/>
            <a:ext cx="3252520" cy="244827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Формирование практических навыков начинающих учителей-логопедов в постановке правильного логопедического заключения.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NNYtBITASaA —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405" r="1571"/>
          <a:stretch>
            <a:fillRect/>
          </a:stretch>
        </p:blipFill>
        <p:spPr>
          <a:xfrm>
            <a:off x="323528" y="1484784"/>
            <a:ext cx="3240360" cy="3669357"/>
          </a:xfrm>
          <a:ln w="38100">
            <a:solidFill>
              <a:srgbClr val="00B0F0"/>
            </a:solidFill>
          </a:ln>
        </p:spPr>
      </p:pic>
      <p:pic>
        <p:nvPicPr>
          <p:cNvPr id="5" name="Рисунок 4" descr="2fH-WyCtIFA.jpg"/>
          <p:cNvPicPr>
            <a:picLocks noChangeAspect="1"/>
          </p:cNvPicPr>
          <p:nvPr/>
        </p:nvPicPr>
        <p:blipFill>
          <a:blip r:embed="rId3" cstate="print"/>
          <a:srcRect t="32535" r="11268" b="2395"/>
          <a:stretch>
            <a:fillRect/>
          </a:stretch>
        </p:blipFill>
        <p:spPr>
          <a:xfrm>
            <a:off x="3059832" y="2852936"/>
            <a:ext cx="3240360" cy="316835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 descr="48ofRDnk4PA.jpg"/>
          <p:cNvPicPr>
            <a:picLocks noChangeAspect="1"/>
          </p:cNvPicPr>
          <p:nvPr/>
        </p:nvPicPr>
        <p:blipFill>
          <a:blip r:embed="rId4" cstate="print"/>
          <a:srcRect t="4086" r="4671" b="12161"/>
          <a:stretch>
            <a:fillRect/>
          </a:stretch>
        </p:blipFill>
        <p:spPr>
          <a:xfrm>
            <a:off x="5940152" y="1484784"/>
            <a:ext cx="2643220" cy="3096344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Конкурс-марафон педагогических идей.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Онлайн-показ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индивидуального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логопедического занятия.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creenshot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484784"/>
            <a:ext cx="420654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869560" cy="5669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 с документацией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inNDN74x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000" r="625" b="10000"/>
          <a:stretch>
            <a:fillRect/>
          </a:stretch>
        </p:blipFill>
        <p:spPr>
          <a:xfrm>
            <a:off x="395536" y="1268760"/>
            <a:ext cx="3816424" cy="2448272"/>
          </a:xfrm>
          <a:ln w="38100">
            <a:solidFill>
              <a:srgbClr val="00B0F0"/>
            </a:solidFill>
          </a:ln>
        </p:spPr>
      </p:pic>
      <p:pic>
        <p:nvPicPr>
          <p:cNvPr id="5" name="Рисунок 4" descr="A9W53fU-3Ag.jpg"/>
          <p:cNvPicPr>
            <a:picLocks noChangeAspect="1"/>
          </p:cNvPicPr>
          <p:nvPr/>
        </p:nvPicPr>
        <p:blipFill>
          <a:blip r:embed="rId3" cstate="print"/>
          <a:srcRect t="6287" r="1498" b="10405"/>
          <a:stretch>
            <a:fillRect/>
          </a:stretch>
        </p:blipFill>
        <p:spPr>
          <a:xfrm>
            <a:off x="4932040" y="1844824"/>
            <a:ext cx="3384376" cy="38164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 descr="p8y56cfeaIg.jpg"/>
          <p:cNvPicPr>
            <a:picLocks noChangeAspect="1"/>
          </p:cNvPicPr>
          <p:nvPr/>
        </p:nvPicPr>
        <p:blipFill>
          <a:blip r:embed="rId4" cstate="print"/>
          <a:srcRect t="25232" r="-929"/>
          <a:stretch>
            <a:fillRect/>
          </a:stretch>
        </p:blipFill>
        <p:spPr>
          <a:xfrm>
            <a:off x="1187624" y="4005064"/>
            <a:ext cx="2669662" cy="263691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Организационно – методическую основу деятельности районного методического объединения (РМО) учителей – логопедов Череповецкого района определяет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Положение о деятельности РМО учителей-логопедов.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Деятельность РМО осуществляется в соответствии с действующим законодательством Российской Федерации в области образования, законом «Об образовании в РФ», нормативно - правовыми документами об образовании, Положением.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4572000" y="692696"/>
            <a:ext cx="3714750" cy="1643063"/>
          </a:xfrm>
          <a:prstGeom prst="ellipse">
            <a:avLst/>
          </a:prstGeom>
          <a:solidFill>
            <a:srgbClr val="0070C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  Рабочая группа учителей-логопедов</a:t>
            </a:r>
            <a:endParaRPr lang="ru-RU" sz="2000" dirty="0"/>
          </a:p>
        </p:txBody>
      </p:sp>
      <p:pic>
        <p:nvPicPr>
          <p:cNvPr id="14" name="Рисунок 13" descr="kf7fCuCJ4W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942" y="1921655"/>
            <a:ext cx="4115597" cy="3086697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5" name="Рисунок 14" descr="Dimapl1-OS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068960"/>
            <a:ext cx="4485973" cy="3374994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69560" cy="6663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Активность учителей-логопедов за 2023-2024г.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Посещение РМО учителями-логопедами – 90,5%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Выступление с педагогическим опытом на РМО- 79% (прошлый год -65%)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Участие учителей –логопедов в городских, районных, региональных  конкурсах  педагогического мастерства -  62% (прошлый год-44 %)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29%учителей-логопедов –участники городских и  региональных конференций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( в прошлый год-22%)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 (20%) учителя-логопеда руководители педагогической практики для студентов ЧГУ.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 (10%)учителя-логопеда  участники регионального проекта «Патриотические мультфильмы Вологодской области»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(15%)учителя-логопеда участники национального проекта «Образование» (федеральный проект «Современная школа»- Служба по оказанию услуг психолого-педагогической, методической и консультативной помощи»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 (10%) учителя-логопеда приняли участие в составе организаторов и членов жюри муниципальных и региональных конкурсов.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15200" cy="14574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Выступили с педагогическим опытом на РМО и показали НОД с детьми с ОВЗ - 79%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3mqOMCpvC_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929" t="4762" r="1786" b="7143"/>
          <a:stretch>
            <a:fillRect/>
          </a:stretch>
        </p:blipFill>
        <p:spPr>
          <a:xfrm>
            <a:off x="323528" y="1268760"/>
            <a:ext cx="3744416" cy="2664296"/>
          </a:xfr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n9UxaoTo9q0.jpg"/>
          <p:cNvPicPr>
            <a:picLocks noChangeAspect="1"/>
          </p:cNvPicPr>
          <p:nvPr/>
        </p:nvPicPr>
        <p:blipFill>
          <a:blip r:embed="rId3" cstate="print"/>
          <a:srcRect l="10448" b="14183"/>
          <a:stretch>
            <a:fillRect/>
          </a:stretch>
        </p:blipFill>
        <p:spPr>
          <a:xfrm>
            <a:off x="4716016" y="1268760"/>
            <a:ext cx="3847162" cy="2664296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PzdfZiIrCSM.jpg"/>
          <p:cNvPicPr>
            <a:picLocks noChangeAspect="1"/>
          </p:cNvPicPr>
          <p:nvPr/>
        </p:nvPicPr>
        <p:blipFill>
          <a:blip r:embed="rId4" cstate="print"/>
          <a:srcRect l="9175" t="4894" r="905" b="14362"/>
          <a:stretch>
            <a:fillRect/>
          </a:stretch>
        </p:blipFill>
        <p:spPr>
          <a:xfrm>
            <a:off x="251520" y="4149080"/>
            <a:ext cx="3816424" cy="2570245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Рисунок 6" descr="le7GKUfCWeo.jpg"/>
          <p:cNvPicPr>
            <a:picLocks noChangeAspect="1"/>
          </p:cNvPicPr>
          <p:nvPr/>
        </p:nvPicPr>
        <p:blipFill>
          <a:blip r:embed="rId5" cstate="print"/>
          <a:srcRect t="14143"/>
          <a:stretch>
            <a:fillRect/>
          </a:stretch>
        </p:blipFill>
        <p:spPr>
          <a:xfrm>
            <a:off x="4716016" y="4149080"/>
            <a:ext cx="4011194" cy="2582905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eEeubdjAD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522" r="621" b="10870"/>
          <a:stretch>
            <a:fillRect/>
          </a:stretch>
        </p:blipFill>
        <p:spPr>
          <a:xfrm>
            <a:off x="611560" y="764704"/>
            <a:ext cx="3814529" cy="2376264"/>
          </a:xfrm>
          <a:ln w="38100">
            <a:solidFill>
              <a:srgbClr val="00B0F0"/>
            </a:solidFill>
          </a:ln>
        </p:spPr>
      </p:pic>
      <p:pic>
        <p:nvPicPr>
          <p:cNvPr id="5" name="Рисунок 4" descr="cPkJpZfRaPw — копия.jpg"/>
          <p:cNvPicPr>
            <a:picLocks noChangeAspect="1"/>
          </p:cNvPicPr>
          <p:nvPr/>
        </p:nvPicPr>
        <p:blipFill>
          <a:blip r:embed="rId3" cstate="print"/>
          <a:srcRect t="10689" r="859" b="5936"/>
          <a:stretch>
            <a:fillRect/>
          </a:stretch>
        </p:blipFill>
        <p:spPr>
          <a:xfrm>
            <a:off x="467544" y="3573016"/>
            <a:ext cx="3816424" cy="270619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 descr="BC9YNbIwUb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717032"/>
            <a:ext cx="3419102" cy="25623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Рисунок 6" descr="hGAWIeL17Tc.jpg"/>
          <p:cNvPicPr>
            <a:picLocks noChangeAspect="1"/>
          </p:cNvPicPr>
          <p:nvPr/>
        </p:nvPicPr>
        <p:blipFill>
          <a:blip r:embed="rId5" cstate="print"/>
          <a:srcRect t="7019" r="3144" b="8758"/>
          <a:stretch>
            <a:fillRect/>
          </a:stretch>
        </p:blipFill>
        <p:spPr>
          <a:xfrm>
            <a:off x="5004047" y="764704"/>
            <a:ext cx="3643605" cy="237626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847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учителей –логопедов в городских, районных, региональных  конкурсах  педагогического мастерства -  62% </a:t>
            </a:r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ycHD7VX-t5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1" t="7795" r="1199" b="16204"/>
          <a:stretch>
            <a:fillRect/>
          </a:stretch>
        </p:blipFill>
        <p:spPr>
          <a:xfrm>
            <a:off x="1763688" y="1340768"/>
            <a:ext cx="5760640" cy="2890301"/>
          </a:xfr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WJqiRqvUzcA.jpg"/>
          <p:cNvPicPr>
            <a:picLocks noChangeAspect="1"/>
          </p:cNvPicPr>
          <p:nvPr/>
        </p:nvPicPr>
        <p:blipFill>
          <a:blip r:embed="rId3" cstate="print"/>
          <a:srcRect l="14370" t="6158" r="21995" b="30720"/>
          <a:stretch>
            <a:fillRect/>
          </a:stretch>
        </p:blipFill>
        <p:spPr>
          <a:xfrm>
            <a:off x="6516216" y="3212976"/>
            <a:ext cx="2395583" cy="316835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e5xoRL4lHhQ.jpg"/>
          <p:cNvPicPr>
            <a:picLocks noChangeAspect="1"/>
          </p:cNvPicPr>
          <p:nvPr/>
        </p:nvPicPr>
        <p:blipFill>
          <a:blip r:embed="rId4" cstate="print"/>
          <a:srcRect l="5305" t="8829" r="15124" b="13477"/>
          <a:stretch>
            <a:fillRect/>
          </a:stretch>
        </p:blipFill>
        <p:spPr>
          <a:xfrm>
            <a:off x="179512" y="3212976"/>
            <a:ext cx="2160240" cy="316835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Рисунок 6" descr="yAnLa2nT2M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4365104"/>
            <a:ext cx="2843808" cy="2132856"/>
          </a:xfrm>
          <a:prstGeom prst="rect">
            <a:avLst/>
          </a:prstGeom>
        </p:spPr>
      </p:pic>
      <p:pic>
        <p:nvPicPr>
          <p:cNvPr id="8" name="Рисунок 7" descr="mUdyZUEPip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5157192"/>
            <a:ext cx="2781790" cy="1566495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013576" cy="183569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59%учителей-логопедов –участники городских и  региональных конференций и семинаров.</a:t>
            </a: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3" descr="iX8Dzf0iWI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839" t="15908" r="7654"/>
          <a:stretch>
            <a:fillRect/>
          </a:stretch>
        </p:blipFill>
        <p:spPr>
          <a:xfrm>
            <a:off x="467544" y="1412776"/>
            <a:ext cx="3528392" cy="3024336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Содержимое 3" descr="Cacs0BTGwz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3384376" cy="2538282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9Hf5lxFy0V4.jpg"/>
          <p:cNvPicPr>
            <a:picLocks noChangeAspect="1"/>
          </p:cNvPicPr>
          <p:nvPr/>
        </p:nvPicPr>
        <p:blipFill>
          <a:blip r:embed="rId4" cstate="print"/>
          <a:srcRect l="11413" t="1001" r="10626" b="13251"/>
          <a:stretch>
            <a:fillRect/>
          </a:stretch>
        </p:blipFill>
        <p:spPr>
          <a:xfrm>
            <a:off x="1475656" y="3933056"/>
            <a:ext cx="5616624" cy="2779945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20% учителей-логопедов -руководители педагогической практики для студентов ЧГУ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pic>
        <p:nvPicPr>
          <p:cNvPr id="4" name="Содержимое 3" descr="tLdOX-qczf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24744"/>
            <a:ext cx="7344816" cy="5525827"/>
          </a:xfr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847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44% учителей-логопедов - участники региональных проектов «Логопеды- детям»,  «Патриотические мультфильмы Вологодской области»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Aha6XwXHX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562" b="6492"/>
          <a:stretch>
            <a:fillRect/>
          </a:stretch>
        </p:blipFill>
        <p:spPr>
          <a:xfrm>
            <a:off x="395536" y="1556792"/>
            <a:ext cx="3869119" cy="2523023"/>
          </a:xfr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FuJ11_YBQY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4221088"/>
            <a:ext cx="4211960" cy="2369228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FmQR296CK3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7235" y="1556792"/>
            <a:ext cx="3934095" cy="2520280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15% учителей-логопедов- участники национального проекта «Образование» (федеральный проект «Современная школа»- Служба по оказанию услуг психолого-педагогической, методической и консультативной помощи» 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0zEddAhcv1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3110202" cy="4389437"/>
          </a:xfrm>
        </p:spPr>
      </p:pic>
      <p:pic>
        <p:nvPicPr>
          <p:cNvPr id="5" name="Рисунок 4" descr="1NvCNwBGfJ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8360" y="1700808"/>
            <a:ext cx="3011934" cy="4233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847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10% учителей-логопедов приняли участие в составе организаторов и членов жюри муниципальных и региональных конкурсов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 descr="TjJq0OyEl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268760"/>
            <a:ext cx="4319675" cy="2871909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AqODxN9UN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4248472" cy="282457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4" name="Содержимое 3" descr="4d1F0qoReH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9047" r="2026"/>
          <a:stretch>
            <a:fillRect/>
          </a:stretch>
        </p:blipFill>
        <p:spPr>
          <a:xfrm>
            <a:off x="2123728" y="3861048"/>
            <a:ext cx="4680520" cy="2895600"/>
          </a:xfr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71400"/>
            <a:ext cx="8157592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и задачи работы РМО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1052737"/>
            <a:ext cx="849694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Целью деятельности районного методического объединения учителей-логопедов </a:t>
            </a:r>
            <a:r>
              <a:rPr lang="ru-RU" dirty="0" smtClean="0"/>
              <a:t> является осуществление взаимосвязанных действий и мероприятий, направленных на повышение профессионального мастерства педагогов и объединение их творческих инициатив для повышения эффективности коррекционной логопедической работы.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Xvj9HHmAA8 — копия.jpg"/>
          <p:cNvPicPr>
            <a:picLocks noChangeAspect="1"/>
          </p:cNvPicPr>
          <p:nvPr/>
        </p:nvPicPr>
        <p:blipFill>
          <a:blip r:embed="rId2" cstate="print"/>
          <a:srcRect l="2454" t="10660" r="6740" b="9383"/>
          <a:stretch>
            <a:fillRect/>
          </a:stretch>
        </p:blipFill>
        <p:spPr>
          <a:xfrm>
            <a:off x="1547664" y="2780928"/>
            <a:ext cx="5760640" cy="350309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Документация и отчётность методического объединения</a:t>
            </a:r>
            <a:r>
              <a:rPr lang="ru-RU" sz="2400" b="1" dirty="0" smtClean="0"/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Положение о методическом объединении.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Анализ работы методического объединения за учебный год.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План работы методического объединения на учебный год с указанием темы методической работы, цели, задачи, плана-сетки с графиком проведения мероприятий.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Банк данных об учителях-логопедах: количественный и качественный состав (Ф.И.О. , образование, специальность, квалификационная категория, дата прохождения аттестации, стаж работы, прохождение курсов повышения квалификации, тема самообразования); информация об имеющихся в рамках МО публикациях, авторских и адаптированных программ, учебно-методических пособиях.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Протоколы заседаний методического объединения.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Аналитические материалы (информационные справки о проведенных мероприятиях, экспертизы, фото и другие материалы).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Материалы по выявлению, изучению, распространению и обобщению позитивного и передового опыта педагогов МО (адреса, публикации, доклады, консультации и др.)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Срок хранения документации МО - 5 лет.</a:t>
            </a:r>
          </a:p>
          <a:p>
            <a:pPr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45624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38912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Анализ деятельности РМО представляется в конце учебного года в срок до 30 августа.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Группа учителей-логопедов ВК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https://vk.com/club178300560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creenshot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62" y="2038156"/>
            <a:ext cx="8602276" cy="2781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389120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 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 </a:t>
            </a:r>
            <a:r>
              <a:rPr lang="ru-RU" sz="2800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РМО </a:t>
            </a:r>
            <a:r>
              <a:rPr lang="ru-RU" sz="20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эффективно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функционирующая система оперативной, специализированной, квалифицированной методической помощи учителям-логопедам с различным уровнем профессиональной подготовки, стажем и стилем профессиональной деятельности на основе своевременного выявления и удовлетворения имеющихся информационных и иных потребностей.</a:t>
            </a:r>
            <a:endParaRPr lang="ru-RU" sz="2000" dirty="0"/>
          </a:p>
        </p:txBody>
      </p:sp>
      <p:pic>
        <p:nvPicPr>
          <p:cNvPr id="5" name="Рисунок 4" descr="wgM2YrVatM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708920"/>
            <a:ext cx="4932040" cy="3699030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873752" cy="1008112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ходе работы районного методического объединения учителей-логопедов решаются следующие задачи: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84784"/>
            <a:ext cx="828092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повышение информационно-методических компетенций специалистов дошкольных образовательных учреждений в вопросах реализации ФГОС ДО;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освоение педагогами ДОО нового содержания образования, новых эффективных технологий и методов педагогической деятельности, средств обучения, внедрение их в практику работы;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выработка основных направлений методической работы учителей-логопедов и ее координирование в течение учебного года;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осуществление профессиональной поддержки начинающих учителей-логопедов;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обобщение передового педагогического опыта учителей-логопедов, его пропаганда и внедрение в практику работы;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организация методического обеспечения учителей-логопедов, подбор необходимых информационных материалов;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распространение по различным каналам (электронная почта, сеть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Internet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т.д.) информации о своей деятельности;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организация и проведение различных мероприятий с участием детей с ограниченными возможностями здоровья, с последующим их самоанализом и анализом (открытые занятия, конкурсы, логопедические недели, викторины и др.);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3379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Организация работы РМО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764704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РМО проводится в соответствии с планом работы на текущий год, который составляется руководителем и членами рабочей группы РМО, рассматривается  и утверждается на заседании РМО.</a:t>
            </a:r>
          </a:p>
          <a:p>
            <a:endParaRPr lang="ru-RU" dirty="0" smtClean="0"/>
          </a:p>
          <a:p>
            <a:r>
              <a:rPr lang="ru-RU" dirty="0" smtClean="0"/>
              <a:t> В течение учебного года проводится не менее четырех заседаний РМО учителей-логопедов. По каждому из обсуждаемых на заседании вопросов принимаются рекомендации, которые фиксируются </a:t>
            </a:r>
            <a:r>
              <a:rPr lang="ru-RU" b="1" dirty="0" smtClean="0"/>
              <a:t>в протоколе.</a:t>
            </a:r>
          </a:p>
          <a:p>
            <a:r>
              <a:rPr lang="ru-RU" dirty="0" smtClean="0"/>
              <a:t>Рекомендации подписываются руководителем и секретарем методического объединения.</a:t>
            </a:r>
          </a:p>
          <a:p>
            <a:endParaRPr lang="ru-RU" dirty="0"/>
          </a:p>
        </p:txBody>
      </p:sp>
      <p:pic>
        <p:nvPicPr>
          <p:cNvPr id="4" name="Рисунок 3" descr="eLyYFp5xmIw.jpg"/>
          <p:cNvPicPr>
            <a:picLocks noChangeAspect="1"/>
          </p:cNvPicPr>
          <p:nvPr/>
        </p:nvPicPr>
        <p:blipFill>
          <a:blip r:embed="rId2" cstate="print"/>
          <a:srcRect t="6730" r="2492" b="16997"/>
          <a:stretch>
            <a:fillRect/>
          </a:stretch>
        </p:blipFill>
        <p:spPr>
          <a:xfrm>
            <a:off x="395536" y="3573016"/>
            <a:ext cx="4176464" cy="244827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 descr="4nazRbCBViQ.jpg"/>
          <p:cNvPicPr>
            <a:picLocks noChangeAspect="1"/>
          </p:cNvPicPr>
          <p:nvPr/>
        </p:nvPicPr>
        <p:blipFill>
          <a:blip r:embed="rId3" cstate="print"/>
          <a:srcRect t="17980" r="1108"/>
          <a:stretch>
            <a:fillRect/>
          </a:stretch>
        </p:blipFill>
        <p:spPr>
          <a:xfrm>
            <a:off x="4787069" y="3573016"/>
            <a:ext cx="3935883" cy="244827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5144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Права членов методического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объединения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5byjMANtg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980728"/>
            <a:ext cx="3707904" cy="278092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Рисунок 3" descr="GinNDN74x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80728"/>
            <a:ext cx="3888431" cy="291632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Рисунок 4" descr="3s5PCkBMF6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005064"/>
            <a:ext cx="3672408" cy="275430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 descr="dr0KucBLMX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377613"/>
            <a:ext cx="2520280" cy="336037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95456" cy="15144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Обязанности членов методического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объединения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UUZLVNia9oE.jpg"/>
          <p:cNvPicPr>
            <a:picLocks noChangeAspect="1"/>
          </p:cNvPicPr>
          <p:nvPr/>
        </p:nvPicPr>
        <p:blipFill>
          <a:blip r:embed="rId2" cstate="print"/>
          <a:srcRect t="12234" r="905" b="4575"/>
          <a:stretch>
            <a:fillRect/>
          </a:stretch>
        </p:blipFill>
        <p:spPr>
          <a:xfrm>
            <a:off x="395536" y="1772816"/>
            <a:ext cx="3888432" cy="2448272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6" name="Рисунок 5" descr="hsBa08xEyD0.jpg"/>
          <p:cNvPicPr>
            <a:picLocks noChangeAspect="1"/>
          </p:cNvPicPr>
          <p:nvPr/>
        </p:nvPicPr>
        <p:blipFill>
          <a:blip r:embed="rId3" cstate="print"/>
          <a:srcRect t="8108" r="2703" b="8108"/>
          <a:stretch>
            <a:fillRect/>
          </a:stretch>
        </p:blipFill>
        <p:spPr>
          <a:xfrm>
            <a:off x="4748536" y="1772816"/>
            <a:ext cx="3679376" cy="2376264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7" name="Рисунок 6" descr="WwUFwACzB6M.jpg"/>
          <p:cNvPicPr>
            <a:picLocks noChangeAspect="1"/>
          </p:cNvPicPr>
          <p:nvPr/>
        </p:nvPicPr>
        <p:blipFill>
          <a:blip r:embed="rId4" cstate="print"/>
          <a:srcRect t="8788" r="-867"/>
          <a:stretch>
            <a:fillRect/>
          </a:stretch>
        </p:blipFill>
        <p:spPr>
          <a:xfrm>
            <a:off x="2699792" y="4365104"/>
            <a:ext cx="4248472" cy="2242049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332657"/>
            <a:ext cx="79208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Руководитель РМО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Функции руководителя РМО: </a:t>
            </a:r>
          </a:p>
          <a:p>
            <a:pPr marL="17463" indent="-17463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условия для эффективной работы каждого участника, обеспечить реализацию их прав и выполнение ими своих обязанностей;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разрабатывать текущие и долгосрочные планы работы РМО;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вести протоколы заседаний РМО;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проводить регулярный анализ итогов деятельности РМО;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составлять в конце учебного года отчет о деятельности РМО;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выявлять пути повышения качества методической помощи учителям-логопедам;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определять и назначать педагогов-наставников начинающим специалистам;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организовывать учет и хранение результатов, проводимых исследований;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обеспечивать повышение уровня методической культуры участников РМО;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обеспечивать включение РМО в различные системы обмена профессиональным опытом;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подбирать состав временных рабочих групп и контролировать их работу;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действовать от имени РМО учителей-логопедов образовательных  учреждений города и района и представлять его интересы в различных инстанциях.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1545</TotalTime>
  <Words>1335</Words>
  <Application>Microsoft Office PowerPoint</Application>
  <PresentationFormat>Экран (4:3)</PresentationFormat>
  <Paragraphs>132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Методическая поддержка специалистов службы сопровождения посредством деятельности районного методического объединения</vt:lpstr>
      <vt:lpstr>Методическое объединение учителей-логопедов Череповецкого муниципального района </vt:lpstr>
      <vt:lpstr>Презентация PowerPoint</vt:lpstr>
      <vt:lpstr>Цели и задачи работы РМО</vt:lpstr>
      <vt:lpstr>В ходе работы районного методического объединения учителей-логопедов решаются следующие задачи: </vt:lpstr>
      <vt:lpstr>Организация работы РМО </vt:lpstr>
      <vt:lpstr>  Права членов методического объединения </vt:lpstr>
      <vt:lpstr>Обязанности членов методического объединения </vt:lpstr>
      <vt:lpstr>Презентация PowerPoint</vt:lpstr>
      <vt:lpstr>Основные формы работы методического объединения учителей-логопедов </vt:lpstr>
      <vt:lpstr>Презентация PowerPoint</vt:lpstr>
      <vt:lpstr>Презентация PowerPoint</vt:lpstr>
      <vt:lpstr>Презентация PowerPoint</vt:lpstr>
      <vt:lpstr>Формы работы РМО</vt:lpstr>
      <vt:lpstr>Направления деятельности РМО</vt:lpstr>
      <vt:lpstr>Круглый стол «Решаем проблемы вместе»</vt:lpstr>
      <vt:lpstr>                 Интеллектуальная игра  «Профессиональный ринг»   </vt:lpstr>
      <vt:lpstr>   РМО «Наставничество как форма взаимодействия специалистов и педагогов ДОО  с целью профессиональной адаптации»  ( МОУ «Ботовский центр образования»). </vt:lpstr>
      <vt:lpstr>    Семинар-практикум«Социальная адаптация и воспитание детей с ОВЗ посредством разных форм коррекционно-воспитательной деятельности».</vt:lpstr>
      <vt:lpstr>Презентация PowerPoint</vt:lpstr>
      <vt:lpstr>РМО «Подготовка к обучению грамоте детей ОВЗ». </vt:lpstr>
      <vt:lpstr>     РМО «Звуко - слоговой анализ слов как залог успешного овладения навыками чтения и письма»</vt:lpstr>
      <vt:lpstr>Презентация PowerPoint</vt:lpstr>
      <vt:lpstr>РМО «Коррекция звукопроизношения у ребенка с ОНР 2 и 3 уровня речевого развития»</vt:lpstr>
      <vt:lpstr>Презентация PowerPoint</vt:lpstr>
      <vt:lpstr>Презентация PowerPoint</vt:lpstr>
      <vt:lpstr>Формирование практических навыков начинающих учителей-логопедов в постановке правильного логопедического заключения.</vt:lpstr>
      <vt:lpstr>Конкурс-марафон педагогических идей.  Онлайн-показ индивидуального  логопедического занятия.</vt:lpstr>
      <vt:lpstr>Работа с документацией</vt:lpstr>
      <vt:lpstr>Презентация PowerPoint</vt:lpstr>
      <vt:lpstr> Активность учителей-логопедов за 2023-2024г.</vt:lpstr>
      <vt:lpstr>Выступили с педагогическим опытом на РМО и показали НОД с детьми с ОВЗ - 79%  </vt:lpstr>
      <vt:lpstr>Презентация PowerPoint</vt:lpstr>
      <vt:lpstr>Участие учителей –логопедов в городских, районных, региональных  конкурсах  педагогического мастерства -  62%  </vt:lpstr>
      <vt:lpstr>59%учителей-логопедов –участники городских и  региональных конференций и семинаров. </vt:lpstr>
      <vt:lpstr> 20% учителей-логопедов -руководители педагогической практики для студентов ЧГУ. </vt:lpstr>
      <vt:lpstr>44% учителей-логопедов - участники региональных проектов «Логопеды- детям»,  «Патриотические мультфильмы Вологодской области» </vt:lpstr>
      <vt:lpstr>   15% учителей-логопедов- участники национального проекта «Образование» (федеральный проект «Современная школа»- Служба по оказанию услуг психолого-педагогической, методической и консультативной помощи»  </vt:lpstr>
      <vt:lpstr>10% учителей-логопедов приняли участие в составе организаторов и членов жюри муниципальных и региональных конкурсов </vt:lpstr>
      <vt:lpstr>Документация и отчётность методического объединения. </vt:lpstr>
      <vt:lpstr>  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РМО учителей -логопедов2016</dc:title>
  <dc:creator>User</dc:creator>
  <cp:lastModifiedBy>User1</cp:lastModifiedBy>
  <cp:revision>202</cp:revision>
  <dcterms:created xsi:type="dcterms:W3CDTF">2016-08-17T06:49:38Z</dcterms:created>
  <dcterms:modified xsi:type="dcterms:W3CDTF">2024-08-22T05:22:59Z</dcterms:modified>
</cp:coreProperties>
</file>