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0" r:id="rId4"/>
    <p:sldId id="281" r:id="rId5"/>
    <p:sldId id="258" r:id="rId6"/>
    <p:sldId id="285" r:id="rId7"/>
    <p:sldId id="282" r:id="rId8"/>
    <p:sldId id="260" r:id="rId9"/>
    <p:sldId id="288" r:id="rId10"/>
    <p:sldId id="289" r:id="rId11"/>
    <p:sldId id="261" r:id="rId12"/>
    <p:sldId id="283" r:id="rId13"/>
    <p:sldId id="284" r:id="rId14"/>
    <p:sldId id="295" r:id="rId15"/>
    <p:sldId id="287" r:id="rId16"/>
    <p:sldId id="292" r:id="rId17"/>
    <p:sldId id="290" r:id="rId18"/>
    <p:sldId id="263" r:id="rId19"/>
    <p:sldId id="278" r:id="rId20"/>
    <p:sldId id="294" r:id="rId21"/>
    <p:sldId id="279" r:id="rId2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32913" y="122885"/>
            <a:ext cx="467817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3047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105399"/>
            <a:ext cx="9144000" cy="17526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1600200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7047" y="20828"/>
            <a:ext cx="334772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6438" y="3080420"/>
            <a:ext cx="5444490" cy="2411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0479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0400" y="457200"/>
            <a:ext cx="5366385" cy="961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 smtClean="0">
                <a:latin typeface="Times New Roman"/>
                <a:cs typeface="Times New Roman"/>
              </a:rPr>
              <a:t>БОУ СМО «Общеобразовательная школа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 smtClean="0">
                <a:latin typeface="Times New Roman"/>
                <a:cs typeface="Times New Roman"/>
              </a:rPr>
              <a:t>для обучающихся с ОВЗ»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2000" spc="-5" dirty="0" smtClean="0">
                <a:latin typeface="Times New Roman"/>
                <a:cs typeface="Times New Roman"/>
              </a:rPr>
              <a:t>(нарушение интеллекта)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130" y="2564904"/>
            <a:ext cx="4193540" cy="13061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006FC0"/>
                </a:solidFill>
                <a:latin typeface="Trebuchet MS"/>
                <a:cs typeface="Trebuchet MS"/>
              </a:rPr>
              <a:t>ШОХИНА ТАТЬЯНА ЕВГЕНЬЕВНА</a:t>
            </a:r>
            <a:r>
              <a:rPr sz="2800" b="1" spc="-5" dirty="0" smtClean="0">
                <a:solidFill>
                  <a:srgbClr val="006FC0"/>
                </a:solidFill>
                <a:latin typeface="Trebuchet MS"/>
                <a:cs typeface="Trebuchet MS"/>
              </a:rPr>
              <a:t>,</a:t>
            </a:r>
            <a:endParaRPr sz="2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006FC0"/>
                </a:solidFill>
                <a:latin typeface="Trebuchet MS"/>
                <a:cs typeface="Trebuchet MS"/>
              </a:rPr>
              <a:t>учитель-дефектолог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" y="3962400"/>
            <a:ext cx="5257800" cy="216790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кредо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 милосердия к педагогике, от коррекции - к коммуникации, от традиций – к инновациям!»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Девиз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«За годом в год всегда вперед, за счастьем и мечтой, добро творить, тепло дарить и за собою звать других!» </a:t>
            </a:r>
            <a:r>
              <a:rPr sz="1800" b="1" spc="-5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023</a:t>
            </a:r>
            <a:r>
              <a:rPr sz="1800" b="1" spc="-1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25602" name="Picture 2" descr="школа ОВЗ"/>
          <p:cNvPicPr>
            <a:picLocks noChangeAspect="1" noChangeArrowheads="1"/>
          </p:cNvPicPr>
          <p:nvPr/>
        </p:nvPicPr>
        <p:blipFill>
          <a:blip r:embed="rId2" cstate="print"/>
          <a:srcRect t="7143" b="14286"/>
          <a:stretch>
            <a:fillRect/>
          </a:stretch>
        </p:blipFill>
        <p:spPr bwMode="auto">
          <a:xfrm>
            <a:off x="179512" y="188640"/>
            <a:ext cx="3299275" cy="194421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05" y="2961949"/>
            <a:ext cx="2160240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11.userapi.com/impg/6OuRuafZetMniv-qF4_-7R4r5BPtXrJpNGKSOg/EaVi8g5XEUA.jpg?size=1280x960&amp;quality=95&amp;sign=4317e45b3129620e9d31ba7e6c47891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" y="908720"/>
            <a:ext cx="439783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3.userapi.com/impg/2mj-EG9lOs9gf5FDzKPOI6FhggKxQes5nTiECA/Q4p5jvHJlnE.jpg?size=1280x960&amp;quality=95&amp;sign=e77564c48b2ca54dcf8a0bd8ec45973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19" y="2636912"/>
            <a:ext cx="4536504" cy="38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8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9600" y="762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«Цветные шарики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».</a:t>
            </a:r>
          </a:p>
        </p:txBody>
      </p:sp>
      <p:pic>
        <p:nvPicPr>
          <p:cNvPr id="3074" name="Picture 2" descr="https://sun9-26.userapi.com/impg/Y5sBDUNOZyg3RiMj9Utm0nbHLeZLlzl4LpGGbQ/S_RVJqL3TZY.jpg?size=2560x1920&amp;quality=95&amp;sign=4f69267a1f5da6a4aee455d3982330d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992545" cy="599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240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Рисование двумя руками</a:t>
            </a:r>
            <a:r>
              <a:rPr lang="ru-RU" sz="2400" dirty="0">
                <a:latin typeface="Times New Roman"/>
                <a:ea typeface="Times New Roman"/>
              </a:rPr>
              <a:t>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Одновременные </a:t>
            </a:r>
            <a:r>
              <a:rPr lang="ru-RU" sz="2400" dirty="0">
                <a:latin typeface="Times New Roman"/>
                <a:ea typeface="Times New Roman"/>
              </a:rPr>
              <a:t>движения обеих рук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активизируют </a:t>
            </a:r>
            <a:r>
              <a:rPr lang="ru-RU" sz="2400" dirty="0">
                <a:latin typeface="Times New Roman"/>
                <a:ea typeface="Times New Roman"/>
              </a:rPr>
              <a:t>работу сразу обоих полушарий. </a:t>
            </a:r>
          </a:p>
          <a:p>
            <a:pPr algn="ctr"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https://sun9-41.userapi.com/impg/Fit82lLByQYU1Hex6MLY24zAGzvfhtxIfGFrXA/X8pRoyJIJjY.jpg?size=1620x2160&amp;quality=95&amp;sign=5eaef00f6b86c685e92610ee7007958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"/>
          <a:stretch/>
        </p:blipFill>
        <p:spPr bwMode="auto">
          <a:xfrm>
            <a:off x="3275856" y="2152948"/>
            <a:ext cx="2842214" cy="393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7.userapi.com/impg/BFx-SBMNFloUpL0MgFHHk569DNeM8DsDA7mFDA/673lE5DM-Xo.jpg?size=1620x2160&amp;quality=95&amp;sign=3d26f94b1d06486664a8485c2502dd1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25493" r="11605"/>
          <a:stretch/>
        </p:blipFill>
        <p:spPr bwMode="auto">
          <a:xfrm>
            <a:off x="0" y="1412776"/>
            <a:ext cx="3075621" cy="39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15.userapi.com/impg/iWQWePCoPIOTaZ9jxhehkUOq9JYQJmKnBZ4hJw/RWWYxW4gJU0.jpg?size=1944x2160&amp;quality=95&amp;sign=01a1216869c8a4759f5eed6c77d42c6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7" r="25210"/>
          <a:stretch/>
        </p:blipFill>
        <p:spPr bwMode="auto">
          <a:xfrm>
            <a:off x="6355733" y="1412776"/>
            <a:ext cx="2788267" cy="39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«Пальчиковые дорожки». </a:t>
            </a:r>
            <a:endParaRPr lang="ru-RU" b="1" dirty="0" smtClean="0"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Развиваем </a:t>
            </a:r>
            <a:r>
              <a:rPr lang="ru-RU" dirty="0">
                <a:latin typeface="Times New Roman"/>
                <a:ea typeface="Times New Roman"/>
              </a:rPr>
              <a:t>способность ставить и удерживать цель деятельности, формируем самоконтроль, пространственную ориентировку.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 descr="https://sun9-13.userapi.com/impg/WQLfJegolnhx0IkJS3fxaXlBfuoj_6hMeNgSrQ/Ubix0G7y4U0.jpg?size=2126x2160&amp;quality=95&amp;sign=fd703ee9b2cb5f21fdd246ac9cc5561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7"/>
            <a:ext cx="326022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.userapi.com/impg/mWRsSxQAkN6dB6PXKXATBev5qmENG8PdMW7aLg/Y4umUNH2H6w.jpg?size=1620x2160&amp;quality=95&amp;sign=bd7e08e3f2b5827111736a26b6f96e0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2478" r="11229" b="9514"/>
          <a:stretch/>
        </p:blipFill>
        <p:spPr bwMode="auto">
          <a:xfrm>
            <a:off x="5940152" y="1247208"/>
            <a:ext cx="2975980" cy="32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9.userapi.com/impg/LbtPnlY0-l22f_caPl2db4CRTOqXrouXoMs3cg/n0yNwQgC0Ks.jpg?size=1620x2160&amp;quality=95&amp;sign=fdefb4a57a004c13ab8478a30e51137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t="33691" r="14329" b="12079"/>
          <a:stretch/>
        </p:blipFill>
        <p:spPr bwMode="auto">
          <a:xfrm>
            <a:off x="3023113" y="3501008"/>
            <a:ext cx="3313798" cy="321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72794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</a:rPr>
              <a:t>Нейроклавесы – </a:t>
            </a:r>
          </a:p>
          <a:p>
            <a:pPr algn="ctr"/>
            <a:r>
              <a:rPr lang="ru-RU" sz="2800" b="1" dirty="0" smtClean="0">
                <a:latin typeface="Times New Roman"/>
              </a:rPr>
              <a:t>цветные ритмические деревянные палочки</a:t>
            </a:r>
            <a:endParaRPr lang="ru-RU" sz="2800" dirty="0"/>
          </a:p>
        </p:txBody>
      </p:sp>
      <p:pic>
        <p:nvPicPr>
          <p:cNvPr id="1026" name="Picture 2" descr="https://sun9-61.userapi.com/impg/a4Ff_0FBZRd90PSHprCHO-utWonz9zhwEevmVw/ex9y1b1kDds.jpg?size=2560x1920&amp;quality=95&amp;sign=a7834405d35799269771f2f99a934d59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4097" b="2999"/>
          <a:stretch/>
        </p:blipFill>
        <p:spPr bwMode="auto">
          <a:xfrm>
            <a:off x="1063840" y="1052734"/>
            <a:ext cx="6806917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99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76672"/>
            <a:ext cx="3943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/>
                <a:ea typeface="Calibri"/>
              </a:rPr>
              <a:t>Нейроплакаты и нейродорожки </a:t>
            </a:r>
            <a:endParaRPr lang="ru-RU" sz="2000" dirty="0"/>
          </a:p>
        </p:txBody>
      </p:sp>
      <p:pic>
        <p:nvPicPr>
          <p:cNvPr id="5122" name="Picture 2" descr="https://sun9-14.userapi.com/impg/VF5sVViL5yprLeaPY2Q-SePmMGmN8O69SyyX0w/_6agiOR74uI.jpg?size=2560x1920&amp;quality=95&amp;sign=4bfa73c54787283773d1b44d9fa9bcc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1547" r="11656"/>
          <a:stretch/>
        </p:blipFill>
        <p:spPr bwMode="auto">
          <a:xfrm>
            <a:off x="0" y="1484784"/>
            <a:ext cx="4305837" cy="44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3.userapi.com/impg/WGyW3hVexEZCZFzwcVzuqE6mgGA8K4S914xIlQ/kgqEdlrmgvY.jpg?size=2560x2297&amp;quality=95&amp;sign=1fc8aaa57f27eb7b840e764453939e7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t="3804" r="5580"/>
          <a:stretch/>
        </p:blipFill>
        <p:spPr bwMode="auto">
          <a:xfrm>
            <a:off x="4427984" y="1052736"/>
            <a:ext cx="4588189" cy="45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14.userapi.com/impg/m5CyPLo9cfws-lfdBJUfd8wDZGouDhD0JsKYMg/Fw8X35MI-KE.jpg?size=1620x2160&amp;quality=95&amp;sign=ad72c045faf54db9d7ed46488df962a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" b="5206"/>
          <a:stretch/>
        </p:blipFill>
        <p:spPr bwMode="auto">
          <a:xfrm>
            <a:off x="1835696" y="44625"/>
            <a:ext cx="5328592" cy="650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0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067" y="44624"/>
            <a:ext cx="8064896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Нейротренажеры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–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устройства, стимулирующие работу мозга, улучшающие память и концентрацию внимания. 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256238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00"/>
                </a:solidFill>
                <a:latin typeface="Times New Roman"/>
                <a:ea typeface="Calibri"/>
              </a:rPr>
              <a:t>Нейротренажёр: балансировочная доска Бильгоу</a:t>
            </a:r>
            <a:endParaRPr lang="ru-RU" sz="2000" dirty="0"/>
          </a:p>
        </p:txBody>
      </p:sp>
      <p:pic>
        <p:nvPicPr>
          <p:cNvPr id="3074" name="Picture 2" descr="https://sun9-52.userapi.com/impg/lwK6g1kq32wUCl6_B8Ne1lCsVQdTamvhT01_eQ/tIK_2h_6ug8.jpg?size=1620x2160&amp;quality=95&amp;sign=489c73747b9502f32ddd025df19c6b2d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8020" r="3218" b="7155"/>
          <a:stretch/>
        </p:blipFill>
        <p:spPr bwMode="auto">
          <a:xfrm>
            <a:off x="179512" y="1760571"/>
            <a:ext cx="3735288" cy="46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8.userapi.com/impg/miTRGrL0dYvS54KkZdQKzHtNrXPwr0cJHeiG-g/Ce78quq7Vtk.jpg?size=2560x1920&amp;quality=95&amp;sign=793758aa6a6acc5fbc0ea332b5dcb3d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2286"/>
          <a:stretch/>
        </p:blipFill>
        <p:spPr bwMode="auto">
          <a:xfrm>
            <a:off x="4139951" y="1760570"/>
            <a:ext cx="4473857" cy="46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40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57.userapi.com/impg/QoGiTHwoY7S1MouvYAeZNHYlPKvBXvfpWOIyRQ/pXfABJwLmCQ.jpg?size=2560x1219&amp;quality=95&amp;sign=dbdd87a7ea6bda97b1bf3a9796e8006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92480" cy="480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9712" y="1628800"/>
            <a:ext cx="4724400" cy="2166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955" algn="ctr">
              <a:spcBef>
                <a:spcPts val="95"/>
              </a:spcBef>
            </a:pPr>
            <a:r>
              <a:rPr sz="2800" b="1" spc="-5" dirty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sz="2800" b="1" spc="-1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«Эффективные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нейроупражнения 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работе учителя – дефектолога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детьми с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нарушениями интеллекта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2514600" cy="2362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600" y="228600"/>
            <a:ext cx="2667000" cy="2590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3528" y="4005064"/>
            <a:ext cx="8583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Нейропсихологические</a:t>
            </a:r>
            <a:r>
              <a:rPr sz="1800" spc="2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упражнения</a:t>
            </a:r>
            <a:r>
              <a:rPr sz="1800" spc="2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направленны</a:t>
            </a:r>
            <a:r>
              <a:rPr sz="1800" spc="2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800" spc="2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комплексную</a:t>
            </a:r>
            <a:r>
              <a:rPr sz="1800" spc="2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тренировку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528" y="4365104"/>
            <a:ext cx="44399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6865" algn="l"/>
                <a:tab pos="3261995" algn="l"/>
                <a:tab pos="3618865" algn="l"/>
              </a:tabLst>
            </a:pPr>
            <a:r>
              <a:rPr sz="1800" spc="-1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огн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ны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х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собност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й	и	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ы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их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80312" y="4365104"/>
            <a:ext cx="11436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внимание,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1520" y="4653136"/>
            <a:ext cx="4468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8555" algn="l"/>
                <a:tab pos="2538095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гибкость	мышления,	пространственная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8024" y="4365104"/>
            <a:ext cx="2600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7975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психических	функций: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7145">
              <a:lnSpc>
                <a:spcPct val="100000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ориентировка,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44208" y="4653136"/>
            <a:ext cx="2189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зрительно–моторная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528" y="4941168"/>
            <a:ext cx="641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4775" algn="l"/>
                <a:tab pos="3417570" algn="l"/>
                <a:tab pos="4635500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функция,	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графамоторные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навыки,	межполушарные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76256" y="4941168"/>
            <a:ext cx="1827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мо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тв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я,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23528" y="5301208"/>
            <a:ext cx="6590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734820" algn="l"/>
                <a:tab pos="2184400" algn="l"/>
                <a:tab pos="2767965" algn="l"/>
                <a:tab pos="3059430" algn="l"/>
                <a:tab pos="3550285" algn="l"/>
                <a:tab pos="4106545" algn="l"/>
                <a:tab pos="4605020" algn="l"/>
                <a:tab pos="5241925" algn="l"/>
                <a:tab pos="5622925" algn="l"/>
                <a:tab pos="6229985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направленных	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на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улучшение	как	базового	пальцевого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фе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ированно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	и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	пальцев	р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ук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,	ч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948264" y="5301208"/>
            <a:ext cx="1071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  <a:tabLst>
                <a:tab pos="387350" algn="l"/>
              </a:tabLst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ис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,  в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свою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56376" y="5301208"/>
            <a:ext cx="895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4945">
              <a:lnSpc>
                <a:spcPct val="100000"/>
              </a:lnSpc>
              <a:spcBef>
                <a:spcPts val="100"/>
              </a:spcBef>
              <a:tabLst>
                <a:tab pos="749935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так	и 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че</a:t>
            </a:r>
            <a:r>
              <a:rPr spc="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едь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23528" y="5877272"/>
            <a:ext cx="4623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способствует</a:t>
            </a:r>
            <a:r>
              <a:rPr sz="1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развитию</a:t>
            </a:r>
            <a:r>
              <a:rPr sz="1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интеллекта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речи.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2.userapi.com/impg/9cPQIvFDKAdfef4DwizKlfgYNPd6gmlurISd2A/eNgsyN7qgF4.jpg?size=2560x1920&amp;quality=95&amp;sign=e8da66dd8bbebf6c371f8fe90997d0e4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4954" r="6980" b="1854"/>
          <a:stretch/>
        </p:blipFill>
        <p:spPr bwMode="auto">
          <a:xfrm>
            <a:off x="683568" y="188639"/>
            <a:ext cx="7632848" cy="64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80" y="3955973"/>
            <a:ext cx="3003042" cy="25200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3736" y="3952125"/>
            <a:ext cx="2648204" cy="26507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80" y="113411"/>
            <a:ext cx="2866771" cy="18190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1961" y="229361"/>
            <a:ext cx="2879979" cy="179997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99946" y="2560066"/>
            <a:ext cx="61480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Trebuchet MS"/>
                <a:cs typeface="Trebuchet MS"/>
              </a:rPr>
              <a:t>СПАСИБО</a:t>
            </a:r>
            <a:r>
              <a:rPr sz="4000" b="1" spc="-25" dirty="0">
                <a:latin typeface="Trebuchet MS"/>
                <a:cs typeface="Trebuchet MS"/>
              </a:rPr>
              <a:t> </a:t>
            </a:r>
            <a:r>
              <a:rPr sz="4000" b="1" spc="-5" dirty="0">
                <a:latin typeface="Trebuchet MS"/>
                <a:cs typeface="Trebuchet MS"/>
              </a:rPr>
              <a:t>ЗА</a:t>
            </a:r>
            <a:r>
              <a:rPr sz="4000" b="1" spc="-45" dirty="0">
                <a:latin typeface="Trebuchet MS"/>
                <a:cs typeface="Trebuchet MS"/>
              </a:rPr>
              <a:t> </a:t>
            </a:r>
            <a:r>
              <a:rPr sz="4000" b="1" spc="-5" dirty="0">
                <a:latin typeface="Trebuchet MS"/>
                <a:cs typeface="Trebuchet MS"/>
              </a:rPr>
              <a:t>ВНИМАНИЕ!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5476875" y="2514600"/>
            <a:ext cx="3667125" cy="403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144000" algn="l"/>
              </a:tabLst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Теоретическая основа метода</a:t>
            </a:r>
          </a:p>
          <a:p>
            <a:pPr algn="just"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144000" algn="l"/>
              </a:tabLst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нейропсихологического воздействия была разработана А. Р. Лурия и его сотрудниками (Л. С. Цветковой, Е. Н.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Винарской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, Е. Д. Хомской, Т. В.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Ахутиной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и др.)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79512" y="1628800"/>
            <a:ext cx="65532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цель: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межполушарного взаимодействия, способствующее активизации мыслительной деятельности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      Задачи: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Синхронизация межполушарного взаимодействия.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интеллектуальных и творческих способностей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общей и мелкой моторики.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когнитивных способностей (внимания, памяти, мышления, моторики, речи, эмоционального реагирования и самоконтроля)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произвольности.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Снятие эмоциональной напряженности.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134350" cy="6633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762000"/>
            <a:ext cx="8246109" cy="93358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lnSpc>
                <a:spcPts val="2270"/>
              </a:lnSpc>
              <a:spcBef>
                <a:spcPts val="380"/>
              </a:spcBef>
            </a:pPr>
            <a:r>
              <a:rPr sz="2100" spc="-25" dirty="0">
                <a:latin typeface="Times New Roman"/>
                <a:cs typeface="Times New Roman"/>
              </a:rPr>
              <a:t>комплекс</a:t>
            </a:r>
            <a:r>
              <a:rPr sz="2100" spc="-5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специальных</a:t>
            </a:r>
            <a:r>
              <a:rPr sz="2100" spc="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упражнений</a:t>
            </a:r>
            <a:r>
              <a:rPr sz="2100" spc="-10" dirty="0">
                <a:latin typeface="Times New Roman"/>
                <a:cs typeface="Times New Roman"/>
              </a:rPr>
              <a:t> </a:t>
            </a:r>
            <a:r>
              <a:rPr sz="2100" spc="-20" dirty="0">
                <a:latin typeface="Times New Roman"/>
                <a:cs typeface="Times New Roman"/>
              </a:rPr>
              <a:t>мелкой</a:t>
            </a:r>
            <a:r>
              <a:rPr sz="2100" spc="1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моторики,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направленный</a:t>
            </a:r>
            <a:r>
              <a:rPr sz="2100" spc="-25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на </a:t>
            </a:r>
            <a:r>
              <a:rPr sz="2100" spc="-509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развитие </a:t>
            </a:r>
            <a:r>
              <a:rPr sz="2100" spc="-5" dirty="0">
                <a:latin typeface="Times New Roman"/>
                <a:cs typeface="Times New Roman"/>
              </a:rPr>
              <a:t>межполушарного взаимодействия, активизацию </a:t>
            </a:r>
            <a:r>
              <a:rPr sz="2100" dirty="0">
                <a:latin typeface="Times New Roman"/>
                <a:cs typeface="Times New Roman"/>
              </a:rPr>
              <a:t> </a:t>
            </a:r>
            <a:r>
              <a:rPr sz="2100" spc="-5" dirty="0">
                <a:latin typeface="Times New Roman"/>
                <a:cs typeface="Times New Roman"/>
              </a:rPr>
              <a:t>функциональных </a:t>
            </a:r>
            <a:r>
              <a:rPr sz="2100" dirty="0">
                <a:latin typeface="Times New Roman"/>
                <a:cs typeface="Times New Roman"/>
              </a:rPr>
              <a:t>систем</a:t>
            </a:r>
            <a:r>
              <a:rPr sz="2100" spc="-10" dirty="0">
                <a:latin typeface="Times New Roman"/>
                <a:cs typeface="Times New Roman"/>
              </a:rPr>
              <a:t> </a:t>
            </a:r>
            <a:r>
              <a:rPr sz="2100" dirty="0">
                <a:latin typeface="Times New Roman"/>
                <a:cs typeface="Times New Roman"/>
              </a:rPr>
              <a:t>мозга.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4319" y="315925"/>
            <a:ext cx="7966709" cy="377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10" dirty="0">
                <a:latin typeface="Times New Roman"/>
                <a:cs typeface="Times New Roman"/>
              </a:rPr>
              <a:t>Основной</a:t>
            </a:r>
            <a:r>
              <a:rPr sz="2300" b="1" spc="-25" dirty="0">
                <a:latin typeface="Times New Roman"/>
                <a:cs typeface="Times New Roman"/>
              </a:rPr>
              <a:t> </a:t>
            </a:r>
            <a:r>
              <a:rPr sz="2300" b="1" spc="-5" dirty="0">
                <a:latin typeface="Times New Roman"/>
                <a:cs typeface="Times New Roman"/>
              </a:rPr>
              <a:t>инструмент</a:t>
            </a:r>
            <a:r>
              <a:rPr sz="2300" b="1" spc="-40" dirty="0">
                <a:latin typeface="Times New Roman"/>
                <a:cs typeface="Times New Roman"/>
              </a:rPr>
              <a:t> </a:t>
            </a:r>
            <a:r>
              <a:rPr sz="2300" b="1" spc="-10" dirty="0">
                <a:latin typeface="Times New Roman"/>
                <a:cs typeface="Times New Roman"/>
              </a:rPr>
              <a:t>нейродефектологии</a:t>
            </a:r>
            <a:r>
              <a:rPr sz="2300" b="1" spc="-5" dirty="0">
                <a:latin typeface="Times New Roman"/>
                <a:cs typeface="Times New Roman"/>
              </a:rPr>
              <a:t> </a:t>
            </a:r>
            <a:r>
              <a:rPr sz="2300" b="1" dirty="0">
                <a:latin typeface="Times New Roman"/>
                <a:cs typeface="Times New Roman"/>
              </a:rPr>
              <a:t>–</a:t>
            </a:r>
            <a:r>
              <a:rPr sz="2300" b="1" spc="-5" dirty="0">
                <a:latin typeface="Times New Roman"/>
                <a:cs typeface="Times New Roman"/>
              </a:rPr>
              <a:t> </a:t>
            </a:r>
            <a:r>
              <a:rPr sz="2300" b="1" spc="-15" dirty="0">
                <a:latin typeface="Times New Roman"/>
                <a:cs typeface="Times New Roman"/>
              </a:rPr>
              <a:t>нейромоторика</a:t>
            </a:r>
            <a:endParaRPr sz="23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133600"/>
            <a:ext cx="5106161" cy="34191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4038600"/>
            <a:ext cx="2942971" cy="2471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34034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 </a:t>
            </a:r>
            <a:r>
              <a:rPr lang="ru-RU" sz="3600" b="1" dirty="0">
                <a:latin typeface="Times New Roman"/>
                <a:ea typeface="Calibri"/>
              </a:rPr>
              <a:t>«Найди и обведи</a:t>
            </a:r>
            <a:r>
              <a:rPr lang="ru-RU" sz="3600" b="1" dirty="0" smtClean="0">
                <a:latin typeface="Times New Roman"/>
                <a:ea typeface="Calibri"/>
              </a:rPr>
              <a:t>»</a:t>
            </a:r>
            <a:endParaRPr lang="ru-RU" dirty="0"/>
          </a:p>
        </p:txBody>
      </p:sp>
      <p:pic>
        <p:nvPicPr>
          <p:cNvPr id="4098" name="Picture 2" descr="https://sun9-38.userapi.com/impg/otj4otSUpjIfiKZ2hNoTgqW5qbGaTgrVfny5uQ/LBY_hOUcdVs.jpg?size=2560x1920&amp;quality=95&amp;sign=9b76d3eb20d31c50f03ecba9a13a7ac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2816" b="6526"/>
          <a:stretch/>
        </p:blipFill>
        <p:spPr bwMode="auto">
          <a:xfrm>
            <a:off x="827584" y="764704"/>
            <a:ext cx="751233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9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30480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Кинезиологические упражнения и пальчиковая гимнастика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33.userapi.com/impg/ath6dAEBySQwrFAALgZuNBYvKLnxaZyoT4aksw/afbzWivg7pY.jpg?size=2560x1920&amp;quality=95&amp;sign=13ea7a7827a10f189c2bbe719891a41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r="9968"/>
          <a:stretch>
            <a:fillRect/>
          </a:stretch>
        </p:blipFill>
        <p:spPr bwMode="auto">
          <a:xfrm>
            <a:off x="4571999" y="1124744"/>
            <a:ext cx="420698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1.userapi.com/impg/9TUe5bRSsLxNmEBJK4u0vQK4MeL7vf4njQ46Og/_XcOXXbUzwQ.jpg?size=1993x2160&amp;quality=95&amp;sign=fe6e314eadfac7921c2aa489be6cae2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1124744"/>
            <a:ext cx="4293059" cy="465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8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57200" y="16053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МЕЖПОЛУШАРНЫЕ </a:t>
            </a:r>
            <a:r>
              <a:rPr lang="ru-RU" sz="2000" b="1" dirty="0" smtClean="0">
                <a:latin typeface="Times New Roman"/>
                <a:ea typeface="Times New Roman"/>
              </a:rPr>
              <a:t>ЛАБИРИНТЫ (трафареты)</a:t>
            </a:r>
          </a:p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 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620688"/>
            <a:ext cx="8686800" cy="123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lvl="0" indent="-215900" fontAlgn="base" hangingPunct="0">
              <a:lnSpc>
                <a:spcPct val="93000"/>
              </a:lnSpc>
              <a:spcBef>
                <a:spcPts val="613"/>
              </a:spcBef>
              <a:spcAft>
                <a:spcPts val="613"/>
              </a:spcAft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Межполушарная доска -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предназначена  для тренировки полушарий головного мозга и одновременно автоматизации и дифференциации 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звуков, слов.</a:t>
            </a:r>
            <a:endParaRPr lang="ru-RU" altLang="ru-RU" sz="1600" b="1" i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5900" lvl="0" indent="-215900" fontAlgn="base" hangingPunct="0">
              <a:lnSpc>
                <a:spcPct val="93000"/>
              </a:lnSpc>
              <a:spcBef>
                <a:spcPts val="1213"/>
              </a:spcBef>
              <a:spcAft>
                <a:spcPts val="1013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altLang="ru-RU" sz="1600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Инструкция</a:t>
            </a:r>
            <a:r>
              <a:rPr lang="ru-RU" altLang="ru-RU" sz="16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двумя руками одновременно проведи по линиям, произнося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слова на тему, например, «Домашние животные».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66.userapi.com/impg/TMUgc16gS6wL_I-uXZCvpUOW_eWF-BQKUEs7zg/maeYSh6kQyU.jpg?size=1620x2160&amp;quality=95&amp;sign=cd2ad768f74d47595e37e79440937f70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4" b="22305"/>
          <a:stretch/>
        </p:blipFill>
        <p:spPr bwMode="auto">
          <a:xfrm>
            <a:off x="4860032" y="1700808"/>
            <a:ext cx="3826768" cy="4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9.userapi.com/impg/sRctIoXIUBgdeCi9a_YG9CIDYC_mXOhrgktwwg/RNzGu02yOEE.jpg?size=1620x2160&amp;quality=95&amp;sign=b6383127a47c801d916d76975891019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 r="17112" b="32035"/>
          <a:stretch/>
        </p:blipFill>
        <p:spPr bwMode="auto">
          <a:xfrm>
            <a:off x="107504" y="1916832"/>
            <a:ext cx="447653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2.userapi.com/impg/vu4iaLZV33lvalMgBhHAn_ELgKru2R9eCI0pzg/O8n8G6LhBbg.jpg?size=1620x2160&amp;quality=95&amp;sign=b5dd6c157b646e4a6d7cf3a5db8765c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t="21903" r="8240"/>
          <a:stretch/>
        </p:blipFill>
        <p:spPr bwMode="auto">
          <a:xfrm>
            <a:off x="107504" y="151077"/>
            <a:ext cx="374598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8.userapi.com/impg/dNggLbYif-xw11MK-_YLSKe1WnlVGnIXSOQSaw/gL5voKj6KlU.jpg?size=1620x2160&amp;quality=95&amp;sign=a2f07216c20f8c91cd87a2de4769cb6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 bwMode="auto">
          <a:xfrm>
            <a:off x="3995936" y="980728"/>
            <a:ext cx="495707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299</Words>
  <Application>Microsoft Office PowerPoint</Application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User1</cp:lastModifiedBy>
  <cp:revision>42</cp:revision>
  <dcterms:created xsi:type="dcterms:W3CDTF">2024-04-08T14:58:23Z</dcterms:created>
  <dcterms:modified xsi:type="dcterms:W3CDTF">2024-08-29T08:10:29Z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2023-08-08T00:00:00Z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2024-04-08T00:00:00Z</vt:filetime>
  </property>
</Properties>
</file>