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82" r:id="rId5"/>
    <p:sldId id="283" r:id="rId6"/>
    <p:sldId id="284" r:id="rId7"/>
    <p:sldId id="285" r:id="rId8"/>
    <p:sldId id="289" r:id="rId9"/>
    <p:sldId id="293" r:id="rId10"/>
    <p:sldId id="290" r:id="rId11"/>
    <p:sldId id="291" r:id="rId12"/>
    <p:sldId id="292" r:id="rId13"/>
    <p:sldId id="286" r:id="rId14"/>
    <p:sldId id="287" r:id="rId15"/>
    <p:sldId id="288" r:id="rId16"/>
    <p:sldId id="266" r:id="rId17"/>
    <p:sldId id="27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0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38" autoAdjust="0"/>
    <p:restoredTop sz="94660"/>
  </p:normalViewPr>
  <p:slideViewPr>
    <p:cSldViewPr snapToGrid="0">
      <p:cViewPr>
        <p:scale>
          <a:sx n="115" d="100"/>
          <a:sy n="115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78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7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8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7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7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7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7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7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1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9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2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6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1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4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52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3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5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59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60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61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6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6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2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66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6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3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3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9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9F870D1-2918-4862-BF05-54AC3040F8DD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8E7AAA1-2B6D-44C1-A6CB-927B761BD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0.em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10" Type="http://schemas.openxmlformats.org/officeDocument/2006/relationships/image" Target="../media/image17.emf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3"/>
          <p:cNvSpPr txBox="1"/>
          <p:nvPr/>
        </p:nvSpPr>
        <p:spPr>
          <a:xfrm>
            <a:off x="4501431" y="905754"/>
            <a:ext cx="7114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работы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тьютора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детьми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расстройствами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аутистического</a:t>
            </a:r>
            <a:r>
              <a:rPr lang="en-US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спектра</a:t>
            </a:r>
            <a:endParaRPr lang="zh-CN" altLang="en-US" sz="48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04" name="文本框 4"/>
          <p:cNvSpPr txBox="1"/>
          <p:nvPr/>
        </p:nvSpPr>
        <p:spPr>
          <a:xfrm>
            <a:off x="244048" y="5869095"/>
            <a:ext cx="5085190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Александра</a:t>
            </a:r>
            <a:r>
              <a:rPr lang="en-US" altLang="ru-RU" sz="2000" b="1" dirty="0" smtClean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Николаевна</a:t>
            </a:r>
            <a:r>
              <a:rPr lang="ru-RU" altLang="zh-CN" sz="2000" b="1" dirty="0" err="1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Болдырева</a:t>
            </a:r>
            <a:r>
              <a:rPr lang="ru-RU" altLang="ru-RU" sz="2000" b="1" dirty="0" smtClean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altLang="zh-CN" sz="2400" b="1" dirty="0">
              <a:solidFill>
                <a:srgbClr val="03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zh-CN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en-US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МОУ</a:t>
            </a:r>
            <a:r>
              <a:rPr lang="en-US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«СОШ</a:t>
            </a:r>
            <a:r>
              <a:rPr lang="en-US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altLang="ru-RU" sz="2000" b="1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 г. </a:t>
            </a:r>
            <a:r>
              <a:rPr lang="ru-RU" altLang="ru-RU" sz="2000" b="1" dirty="0" smtClean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Вологды</a:t>
            </a:r>
            <a:endParaRPr lang="en-US" altLang="zh-CN" sz="2400" b="1" dirty="0">
              <a:solidFill>
                <a:srgbClr val="03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0" y="820860"/>
            <a:ext cx="3924981" cy="3562768"/>
          </a:xfrm>
          <a:prstGeom prst="rect">
            <a:avLst/>
          </a:prstGeom>
        </p:spPr>
      </p:pic>
      <p:grpSp>
        <p:nvGrpSpPr>
          <p:cNvPr id="47" name="Группа 3"/>
          <p:cNvGrpSpPr/>
          <p:nvPr/>
        </p:nvGrpSpPr>
        <p:grpSpPr>
          <a:xfrm>
            <a:off x="9254219" y="3928593"/>
            <a:ext cx="2528105" cy="2929407"/>
            <a:chOff x="9960067" y="4310586"/>
            <a:chExt cx="2056696" cy="2547414"/>
          </a:xfrm>
        </p:grpSpPr>
        <p:pic>
          <p:nvPicPr>
            <p:cNvPr id="2097159" name="Рисунок 4"/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9960067" y="4310586"/>
              <a:ext cx="1866196" cy="2547414"/>
            </a:xfrm>
            <a:prstGeom prst="rect">
              <a:avLst/>
            </a:prstGeom>
          </p:spPr>
        </p:pic>
        <p:grpSp>
          <p:nvGrpSpPr>
            <p:cNvPr id="48" name="Группа 5"/>
            <p:cNvGrpSpPr/>
            <p:nvPr/>
          </p:nvGrpSpPr>
          <p:grpSpPr>
            <a:xfrm>
              <a:off x="11179629" y="5519782"/>
              <a:ext cx="837134" cy="1338218"/>
              <a:chOff x="14592593" y="4349775"/>
              <a:chExt cx="1866196" cy="2547414"/>
            </a:xfrm>
          </p:grpSpPr>
          <p:pic>
            <p:nvPicPr>
              <p:cNvPr id="2097160" name="Рисунок 6"/>
              <p:cNvPicPr>
                <a:picLocks/>
              </p:cNvPicPr>
              <p:nvPr/>
            </p:nvPicPr>
            <p:blipFill rotWithShape="1">
              <a:blip r:embed="rId6" cstate="print">
                <a:duotone>
                  <a:prstClr val="black"/>
                  <a:srgbClr val="99B7FF"/>
                </a:duotone>
              </a:blip>
              <a:srcRect l="28213" t="8952" r="28655" b="6286"/>
              <a:stretch>
                <a:fillRect/>
              </a:stretch>
            </p:blipFill>
            <p:spPr>
              <a:xfrm>
                <a:off x="14592593" y="4349775"/>
                <a:ext cx="1866196" cy="2547414"/>
              </a:xfrm>
              <a:prstGeom prst="rect">
                <a:avLst/>
              </a:prstGeom>
            </p:spPr>
          </p:pic>
          <p:pic>
            <p:nvPicPr>
              <p:cNvPr id="2097161" name="Объект 9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flipH="1">
                <a:off x="15399477" y="5606053"/>
                <a:ext cx="399257" cy="5256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82955" y="1482176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1299266" y="863138"/>
            <a:ext cx="1059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Лист наблюдения за ребёнком в инклюзивном классе </a:t>
            </a:r>
            <a:endParaRPr lang="zh-CN" alt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2" y="665279"/>
            <a:ext cx="1152113" cy="11521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F39110-4403-43F4-A12A-890F72287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11" y="1926659"/>
            <a:ext cx="10296525" cy="4733925"/>
          </a:xfrm>
          <a:prstGeom prst="rect">
            <a:avLst/>
          </a:prstGeom>
        </p:spPr>
      </p:pic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71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82955" y="1482176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1066606" y="736692"/>
            <a:ext cx="1059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Форма наблюдения поведения обучающегося с РАС</a:t>
            </a:r>
            <a:endParaRPr lang="zh-CN" alt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ED7D1A-B38D-429C-ACF7-1BBB8CA83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53" y="1831045"/>
            <a:ext cx="8181975" cy="501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365DF-98BE-472F-AD50-83917AC538D8}"/>
              </a:ext>
            </a:extLst>
          </p:cNvPr>
          <p:cNvSpPr txBox="1"/>
          <p:nvPr/>
        </p:nvSpPr>
        <p:spPr>
          <a:xfrm>
            <a:off x="8586582" y="1605151"/>
            <a:ext cx="3200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Диапазон оценок – от 0 до 4 баллов:</a:t>
            </a:r>
          </a:p>
          <a:p>
            <a:r>
              <a:rPr lang="ru-RU" dirty="0"/>
              <a:t>0 – функция отсутствует;</a:t>
            </a:r>
          </a:p>
          <a:p>
            <a:r>
              <a:rPr lang="ru-RU" dirty="0"/>
              <a:t>1 – слабо выражена;</a:t>
            </a:r>
          </a:p>
          <a:p>
            <a:r>
              <a:rPr lang="ru-RU" dirty="0"/>
              <a:t>2 – выражена, но с искажением;</a:t>
            </a:r>
          </a:p>
          <a:p>
            <a:r>
              <a:rPr lang="ru-RU" dirty="0"/>
              <a:t>3 – четко проявляется, но наблюдаются некоторые проблемы;</a:t>
            </a:r>
          </a:p>
          <a:p>
            <a:r>
              <a:rPr lang="ru-RU" dirty="0"/>
              <a:t>4 – четко проявляется, без дополнительных проблем.</a:t>
            </a:r>
          </a:p>
          <a:p>
            <a:endParaRPr lang="ru-RU" dirty="0"/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08" y="678902"/>
            <a:ext cx="1152113" cy="11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56721" y="1241293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404608" y="586279"/>
            <a:ext cx="105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Информационный лист обучающегося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08" y="678902"/>
            <a:ext cx="1152113" cy="1152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E5DD0D-7AC7-459C-857E-633DB81C8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8" y="2404551"/>
            <a:ext cx="6007930" cy="34751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0C6086-EB15-4C7F-A8E0-ABBFCD8A9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717" y="1548074"/>
            <a:ext cx="5033994" cy="3883817"/>
          </a:xfrm>
          <a:prstGeom prst="rect">
            <a:avLst/>
          </a:prstGeom>
        </p:spPr>
      </p:pic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87325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84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475947" y="1712259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799097" y="525610"/>
            <a:ext cx="1059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Взаимодействие тьютора с участниками образовательного процесса 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717417" y="4887031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18" name="Freeform 50">
            <a:extLst>
              <a:ext uri="{FF2B5EF4-FFF2-40B4-BE49-F238E27FC236}">
                <a16:creationId xmlns:a16="http://schemas.microsoft.com/office/drawing/2014/main" xmlns="" id="{065496B1-F00D-4828-A7F0-B85851F79FA1}"/>
              </a:ext>
            </a:extLst>
          </p:cNvPr>
          <p:cNvSpPr>
            <a:spLocks noEditPoints="1"/>
          </p:cNvSpPr>
          <p:nvPr/>
        </p:nvSpPr>
        <p:spPr bwMode="auto">
          <a:xfrm>
            <a:off x="272412" y="553101"/>
            <a:ext cx="1203535" cy="1020589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rgbClr val="333333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19" name="菱形 6">
            <a:extLst>
              <a:ext uri="{FF2B5EF4-FFF2-40B4-BE49-F238E27FC236}">
                <a16:creationId xmlns:a16="http://schemas.microsoft.com/office/drawing/2014/main" xmlns="" id="{404E08E7-13B2-49BA-A31A-435822B0CC2C}"/>
              </a:ext>
            </a:extLst>
          </p:cNvPr>
          <p:cNvSpPr/>
          <p:nvPr/>
        </p:nvSpPr>
        <p:spPr>
          <a:xfrm>
            <a:off x="298928" y="2367874"/>
            <a:ext cx="3569749" cy="3570849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xmlns="" id="{30C1D66C-D1F9-46A2-9CAA-6424B52C79DD}"/>
              </a:ext>
            </a:extLst>
          </p:cNvPr>
          <p:cNvSpPr>
            <a:spLocks noEditPoints="1"/>
          </p:cNvSpPr>
          <p:nvPr/>
        </p:nvSpPr>
        <p:spPr bwMode="auto">
          <a:xfrm>
            <a:off x="1283006" y="3122888"/>
            <a:ext cx="1601592" cy="1350253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rgbClr val="333333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155DD-1EAE-491F-9B56-3CCF2AD42F5D}"/>
              </a:ext>
            </a:extLst>
          </p:cNvPr>
          <p:cNvSpPr txBox="1"/>
          <p:nvPr/>
        </p:nvSpPr>
        <p:spPr>
          <a:xfrm>
            <a:off x="1413727" y="4501070"/>
            <a:ext cx="134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Тьютор</a:t>
            </a:r>
          </a:p>
        </p:txBody>
      </p:sp>
      <p:sp>
        <p:nvSpPr>
          <p:cNvPr id="21" name="菱形 12">
            <a:extLst>
              <a:ext uri="{FF2B5EF4-FFF2-40B4-BE49-F238E27FC236}">
                <a16:creationId xmlns:a16="http://schemas.microsoft.com/office/drawing/2014/main" xmlns="" id="{A984F2FC-ED88-47AE-B523-F3885C2DADFB}"/>
              </a:ext>
            </a:extLst>
          </p:cNvPr>
          <p:cNvSpPr/>
          <p:nvPr/>
        </p:nvSpPr>
        <p:spPr>
          <a:xfrm>
            <a:off x="4258815" y="2240753"/>
            <a:ext cx="1187880" cy="1188247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菱形 16">
            <a:extLst>
              <a:ext uri="{FF2B5EF4-FFF2-40B4-BE49-F238E27FC236}">
                <a16:creationId xmlns:a16="http://schemas.microsoft.com/office/drawing/2014/main" xmlns="" id="{42A62472-DDE8-44FB-8698-7CD9236DC6C2}"/>
              </a:ext>
            </a:extLst>
          </p:cNvPr>
          <p:cNvSpPr/>
          <p:nvPr/>
        </p:nvSpPr>
        <p:spPr>
          <a:xfrm>
            <a:off x="5273767" y="3559174"/>
            <a:ext cx="1187880" cy="1188247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菱形 14">
            <a:extLst>
              <a:ext uri="{FF2B5EF4-FFF2-40B4-BE49-F238E27FC236}">
                <a16:creationId xmlns:a16="http://schemas.microsoft.com/office/drawing/2014/main" xmlns="" id="{4A92E7AF-523F-4E36-95B8-806B1E6C859E}"/>
              </a:ext>
            </a:extLst>
          </p:cNvPr>
          <p:cNvSpPr/>
          <p:nvPr/>
        </p:nvSpPr>
        <p:spPr>
          <a:xfrm>
            <a:off x="4258815" y="4962735"/>
            <a:ext cx="1187880" cy="1188247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Freeform 66">
            <a:extLst>
              <a:ext uri="{FF2B5EF4-FFF2-40B4-BE49-F238E27FC236}">
                <a16:creationId xmlns:a16="http://schemas.microsoft.com/office/drawing/2014/main" xmlns="" id="{C8868562-B333-400D-BC1E-872951A789AF}"/>
              </a:ext>
            </a:extLst>
          </p:cNvPr>
          <p:cNvSpPr>
            <a:spLocks noEditPoints="1"/>
          </p:cNvSpPr>
          <p:nvPr/>
        </p:nvSpPr>
        <p:spPr bwMode="auto">
          <a:xfrm>
            <a:off x="4573648" y="2616507"/>
            <a:ext cx="563065" cy="43673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xmlns="" id="{1C1E58EA-AF7B-4B54-AD97-5E5835AFD9D3}"/>
              </a:ext>
            </a:extLst>
          </p:cNvPr>
          <p:cNvSpPr>
            <a:spLocks noEditPoints="1"/>
          </p:cNvSpPr>
          <p:nvPr/>
        </p:nvSpPr>
        <p:spPr bwMode="auto">
          <a:xfrm>
            <a:off x="4571222" y="5338489"/>
            <a:ext cx="563065" cy="43673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8" name="Freeform 66">
            <a:extLst>
              <a:ext uri="{FF2B5EF4-FFF2-40B4-BE49-F238E27FC236}">
                <a16:creationId xmlns:a16="http://schemas.microsoft.com/office/drawing/2014/main" xmlns="" id="{F4C022F0-B29A-46CF-9ECD-212062A25C5F}"/>
              </a:ext>
            </a:extLst>
          </p:cNvPr>
          <p:cNvSpPr>
            <a:spLocks noEditPoints="1"/>
          </p:cNvSpPr>
          <p:nvPr/>
        </p:nvSpPr>
        <p:spPr bwMode="auto">
          <a:xfrm>
            <a:off x="5586174" y="3934928"/>
            <a:ext cx="563065" cy="43673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cxnSp>
        <p:nvCxnSpPr>
          <p:cNvPr id="39" name="直接连接符 9">
            <a:extLst>
              <a:ext uri="{FF2B5EF4-FFF2-40B4-BE49-F238E27FC236}">
                <a16:creationId xmlns:a16="http://schemas.microsoft.com/office/drawing/2014/main" xmlns="" id="{AC6B8D7F-8AA5-4EE5-8A82-1D6B623ABB7E}"/>
              </a:ext>
            </a:extLst>
          </p:cNvPr>
          <p:cNvCxnSpPr>
            <a:cxnSpLocks/>
          </p:cNvCxnSpPr>
          <p:nvPr/>
        </p:nvCxnSpPr>
        <p:spPr>
          <a:xfrm>
            <a:off x="2992647" y="2864282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9">
            <a:extLst>
              <a:ext uri="{FF2B5EF4-FFF2-40B4-BE49-F238E27FC236}">
                <a16:creationId xmlns:a16="http://schemas.microsoft.com/office/drawing/2014/main" xmlns="" id="{FABF9FCE-6CDC-4E4A-A9D2-EC98AE0E14E4}"/>
              </a:ext>
            </a:extLst>
          </p:cNvPr>
          <p:cNvCxnSpPr>
            <a:cxnSpLocks/>
          </p:cNvCxnSpPr>
          <p:nvPr/>
        </p:nvCxnSpPr>
        <p:spPr>
          <a:xfrm>
            <a:off x="4133207" y="4169604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9">
            <a:extLst>
              <a:ext uri="{FF2B5EF4-FFF2-40B4-BE49-F238E27FC236}">
                <a16:creationId xmlns:a16="http://schemas.microsoft.com/office/drawing/2014/main" xmlns="" id="{030760F8-64C5-4514-AA03-FF73763A3FC8}"/>
              </a:ext>
            </a:extLst>
          </p:cNvPr>
          <p:cNvCxnSpPr>
            <a:cxnSpLocks/>
          </p:cNvCxnSpPr>
          <p:nvPr/>
        </p:nvCxnSpPr>
        <p:spPr>
          <a:xfrm>
            <a:off x="3001017" y="5556857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9">
            <a:extLst>
              <a:ext uri="{FF2B5EF4-FFF2-40B4-BE49-F238E27FC236}">
                <a16:creationId xmlns:a16="http://schemas.microsoft.com/office/drawing/2014/main" xmlns="" id="{52661D5C-D5DD-4C35-B2C3-B6E75BF85A97}"/>
              </a:ext>
            </a:extLst>
          </p:cNvPr>
          <p:cNvSpPr txBox="1"/>
          <p:nvPr/>
        </p:nvSpPr>
        <p:spPr>
          <a:xfrm>
            <a:off x="5516641" y="1973997"/>
            <a:ext cx="5115337" cy="15850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>
                <a:latin typeface="Arial" panose="020B0604020202020204" pitchFamily="34" charset="0"/>
              </a:rPr>
              <a:t>Родители (законные представители) ребенка</a:t>
            </a:r>
          </a:p>
          <a:p>
            <a:pPr algn="just"/>
            <a:r>
              <a:rPr lang="ru-RU" altLang="zh-CN" sz="1900" dirty="0">
                <a:latin typeface="Arial" panose="020B0604020202020204" pitchFamily="34" charset="0"/>
              </a:rPr>
              <a:t>Сбор информации о ребенке, обратная связь по результатам учебного дня, решения экстренных ситуаций.</a:t>
            </a:r>
            <a:endParaRPr lang="zh-CN" altLang="en-US" sz="1900" dirty="0">
              <a:latin typeface="Arial" panose="020B0604020202020204" pitchFamily="34" charset="0"/>
            </a:endParaRPr>
          </a:p>
        </p:txBody>
      </p:sp>
      <p:sp>
        <p:nvSpPr>
          <p:cNvPr id="43" name="文本框 19">
            <a:extLst>
              <a:ext uri="{FF2B5EF4-FFF2-40B4-BE49-F238E27FC236}">
                <a16:creationId xmlns:a16="http://schemas.microsoft.com/office/drawing/2014/main" xmlns="" id="{B78A540E-DE9E-499D-8677-27306399DED0}"/>
              </a:ext>
            </a:extLst>
          </p:cNvPr>
          <p:cNvSpPr txBox="1"/>
          <p:nvPr/>
        </p:nvSpPr>
        <p:spPr>
          <a:xfrm>
            <a:off x="5516641" y="4832791"/>
            <a:ext cx="520077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>
                <a:latin typeface="Arial" panose="020B0604020202020204" pitchFamily="34" charset="0"/>
              </a:rPr>
              <a:t>Педагоги</a:t>
            </a:r>
          </a:p>
          <a:p>
            <a:pPr algn="just"/>
            <a:r>
              <a:rPr lang="ru-RU" altLang="zh-CN" sz="1900" dirty="0">
                <a:latin typeface="Arial" panose="020B0604020202020204" pitchFamily="34" charset="0"/>
              </a:rPr>
              <a:t>Информирование об особенностях поведения ребенка в течение дня, помощь в выстраивании коммуникации с ребенком, обсуждение поведения ребёнка на инклюзивном уроке.</a:t>
            </a:r>
            <a:endParaRPr lang="zh-CN" altLang="en-US" sz="1900" dirty="0">
              <a:latin typeface="Arial" panose="020B0604020202020204" pitchFamily="34" charset="0"/>
            </a:endParaRPr>
          </a:p>
        </p:txBody>
      </p:sp>
      <p:sp>
        <p:nvSpPr>
          <p:cNvPr id="44" name="文本框 19">
            <a:extLst>
              <a:ext uri="{FF2B5EF4-FFF2-40B4-BE49-F238E27FC236}">
                <a16:creationId xmlns:a16="http://schemas.microsoft.com/office/drawing/2014/main" xmlns="" id="{D5815FCF-562D-47D1-948B-B3FD763D5D75}"/>
              </a:ext>
            </a:extLst>
          </p:cNvPr>
          <p:cNvSpPr txBox="1"/>
          <p:nvPr/>
        </p:nvSpPr>
        <p:spPr>
          <a:xfrm>
            <a:off x="6545128" y="3677161"/>
            <a:ext cx="490958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>
                <a:latin typeface="Arial" panose="020B0604020202020204" pitchFamily="34" charset="0"/>
              </a:rPr>
              <a:t>Специалисты ПП консилиума</a:t>
            </a:r>
          </a:p>
          <a:p>
            <a:pPr algn="just"/>
            <a:r>
              <a:rPr lang="ru-RU" altLang="zh-CN" sz="1900" dirty="0">
                <a:latin typeface="Arial" panose="020B0604020202020204" pitchFamily="34" charset="0"/>
              </a:rPr>
              <a:t>Обмен данными о ребенке, обсуждение сложных и текущих ситуаций.</a:t>
            </a:r>
            <a:endParaRPr lang="zh-CN" altLang="en-US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475947" y="1712259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799097" y="525610"/>
            <a:ext cx="1059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Взаимодействие тьютора с участниками образовательного процесса 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655611" y="4845149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18" name="Freeform 50">
            <a:extLst>
              <a:ext uri="{FF2B5EF4-FFF2-40B4-BE49-F238E27FC236}">
                <a16:creationId xmlns:a16="http://schemas.microsoft.com/office/drawing/2014/main" xmlns="" id="{065496B1-F00D-4828-A7F0-B85851F79FA1}"/>
              </a:ext>
            </a:extLst>
          </p:cNvPr>
          <p:cNvSpPr>
            <a:spLocks noEditPoints="1"/>
          </p:cNvSpPr>
          <p:nvPr/>
        </p:nvSpPr>
        <p:spPr bwMode="auto">
          <a:xfrm>
            <a:off x="272412" y="553101"/>
            <a:ext cx="1203535" cy="1020589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rgbClr val="333333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19" name="菱形 6">
            <a:extLst>
              <a:ext uri="{FF2B5EF4-FFF2-40B4-BE49-F238E27FC236}">
                <a16:creationId xmlns:a16="http://schemas.microsoft.com/office/drawing/2014/main" xmlns="" id="{404E08E7-13B2-49BA-A31A-435822B0CC2C}"/>
              </a:ext>
            </a:extLst>
          </p:cNvPr>
          <p:cNvSpPr/>
          <p:nvPr/>
        </p:nvSpPr>
        <p:spPr>
          <a:xfrm>
            <a:off x="298928" y="2367874"/>
            <a:ext cx="3569749" cy="3570849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xmlns="" id="{30C1D66C-D1F9-46A2-9CAA-6424B52C79DD}"/>
              </a:ext>
            </a:extLst>
          </p:cNvPr>
          <p:cNvSpPr>
            <a:spLocks noEditPoints="1"/>
          </p:cNvSpPr>
          <p:nvPr/>
        </p:nvSpPr>
        <p:spPr bwMode="auto">
          <a:xfrm>
            <a:off x="1283006" y="3122888"/>
            <a:ext cx="1601592" cy="1350253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rgbClr val="333333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155DD-1EAE-491F-9B56-3CCF2AD42F5D}"/>
              </a:ext>
            </a:extLst>
          </p:cNvPr>
          <p:cNvSpPr txBox="1"/>
          <p:nvPr/>
        </p:nvSpPr>
        <p:spPr>
          <a:xfrm>
            <a:off x="1413727" y="4501070"/>
            <a:ext cx="134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Тьютор</a:t>
            </a:r>
          </a:p>
        </p:txBody>
      </p:sp>
      <p:sp>
        <p:nvSpPr>
          <p:cNvPr id="21" name="菱形 12">
            <a:extLst>
              <a:ext uri="{FF2B5EF4-FFF2-40B4-BE49-F238E27FC236}">
                <a16:creationId xmlns:a16="http://schemas.microsoft.com/office/drawing/2014/main" xmlns="" id="{A984F2FC-ED88-47AE-B523-F3885C2DADFB}"/>
              </a:ext>
            </a:extLst>
          </p:cNvPr>
          <p:cNvSpPr/>
          <p:nvPr/>
        </p:nvSpPr>
        <p:spPr>
          <a:xfrm>
            <a:off x="4358641" y="2594923"/>
            <a:ext cx="1187880" cy="1188247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菱形 16">
            <a:extLst>
              <a:ext uri="{FF2B5EF4-FFF2-40B4-BE49-F238E27FC236}">
                <a16:creationId xmlns:a16="http://schemas.microsoft.com/office/drawing/2014/main" xmlns="" id="{42A62472-DDE8-44FB-8698-7CD9236DC6C2}"/>
              </a:ext>
            </a:extLst>
          </p:cNvPr>
          <p:cNvSpPr/>
          <p:nvPr/>
        </p:nvSpPr>
        <p:spPr>
          <a:xfrm>
            <a:off x="4364043" y="4358531"/>
            <a:ext cx="1187880" cy="1188247"/>
          </a:xfrm>
          <a:prstGeom prst="diamond">
            <a:avLst/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Freeform 66">
            <a:extLst>
              <a:ext uri="{FF2B5EF4-FFF2-40B4-BE49-F238E27FC236}">
                <a16:creationId xmlns:a16="http://schemas.microsoft.com/office/drawing/2014/main" xmlns="" id="{C8868562-B333-400D-BC1E-872951A789AF}"/>
              </a:ext>
            </a:extLst>
          </p:cNvPr>
          <p:cNvSpPr>
            <a:spLocks noEditPoints="1"/>
          </p:cNvSpPr>
          <p:nvPr/>
        </p:nvSpPr>
        <p:spPr bwMode="auto">
          <a:xfrm>
            <a:off x="4662940" y="2970677"/>
            <a:ext cx="563065" cy="43673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8" name="Freeform 66">
            <a:extLst>
              <a:ext uri="{FF2B5EF4-FFF2-40B4-BE49-F238E27FC236}">
                <a16:creationId xmlns:a16="http://schemas.microsoft.com/office/drawing/2014/main" xmlns="" id="{F4C022F0-B29A-46CF-9ECD-212062A25C5F}"/>
              </a:ext>
            </a:extLst>
          </p:cNvPr>
          <p:cNvSpPr>
            <a:spLocks noEditPoints="1"/>
          </p:cNvSpPr>
          <p:nvPr/>
        </p:nvSpPr>
        <p:spPr bwMode="auto">
          <a:xfrm>
            <a:off x="4671048" y="4709004"/>
            <a:ext cx="563065" cy="43673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cxnSp>
        <p:nvCxnSpPr>
          <p:cNvPr id="39" name="直接连接符 9">
            <a:extLst>
              <a:ext uri="{FF2B5EF4-FFF2-40B4-BE49-F238E27FC236}">
                <a16:creationId xmlns:a16="http://schemas.microsoft.com/office/drawing/2014/main" xmlns="" id="{AC6B8D7F-8AA5-4EE5-8A82-1D6B623ABB7E}"/>
              </a:ext>
            </a:extLst>
          </p:cNvPr>
          <p:cNvCxnSpPr>
            <a:cxnSpLocks/>
          </p:cNvCxnSpPr>
          <p:nvPr/>
        </p:nvCxnSpPr>
        <p:spPr>
          <a:xfrm>
            <a:off x="3277619" y="3198761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9">
            <a:extLst>
              <a:ext uri="{FF2B5EF4-FFF2-40B4-BE49-F238E27FC236}">
                <a16:creationId xmlns:a16="http://schemas.microsoft.com/office/drawing/2014/main" xmlns="" id="{FABF9FCE-6CDC-4E4A-A9D2-EC98AE0E14E4}"/>
              </a:ext>
            </a:extLst>
          </p:cNvPr>
          <p:cNvCxnSpPr>
            <a:cxnSpLocks/>
          </p:cNvCxnSpPr>
          <p:nvPr/>
        </p:nvCxnSpPr>
        <p:spPr>
          <a:xfrm>
            <a:off x="3304532" y="4952654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19">
            <a:extLst>
              <a:ext uri="{FF2B5EF4-FFF2-40B4-BE49-F238E27FC236}">
                <a16:creationId xmlns:a16="http://schemas.microsoft.com/office/drawing/2014/main" xmlns="" id="{52661D5C-D5DD-4C35-B2C3-B6E75BF85A97}"/>
              </a:ext>
            </a:extLst>
          </p:cNvPr>
          <p:cNvSpPr txBox="1"/>
          <p:nvPr/>
        </p:nvSpPr>
        <p:spPr>
          <a:xfrm>
            <a:off x="5638982" y="2476866"/>
            <a:ext cx="580672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>
                <a:latin typeface="Arial" panose="020B0604020202020204" pitchFamily="34" charset="0"/>
              </a:rPr>
              <a:t>Сверстники ребенка</a:t>
            </a:r>
          </a:p>
          <a:p>
            <a:pPr algn="just"/>
            <a:r>
              <a:rPr lang="ru-RU" altLang="zh-CN" sz="2000" dirty="0">
                <a:latin typeface="Arial" panose="020B0604020202020204" pitchFamily="34" charset="0"/>
              </a:rPr>
              <a:t>Наблюдение и помощь при взаимодействии детей с </a:t>
            </a:r>
            <a:r>
              <a:rPr lang="ru-RU" altLang="zh-CN" sz="2000" dirty="0" err="1">
                <a:latin typeface="Arial" panose="020B0604020202020204" pitchFamily="34" charset="0"/>
              </a:rPr>
              <a:t>тьюторантом</a:t>
            </a:r>
            <a:r>
              <a:rPr lang="ru-RU" altLang="zh-CN" sz="2000" dirty="0">
                <a:latin typeface="Arial" panose="020B0604020202020204" pitchFamily="34" charset="0"/>
              </a:rPr>
              <a:t>, информирование об особенностях </a:t>
            </a:r>
            <a:r>
              <a:rPr lang="ru-RU" altLang="zh-CN" sz="2000" dirty="0" err="1">
                <a:latin typeface="Arial" panose="020B0604020202020204" pitchFamily="34" charset="0"/>
              </a:rPr>
              <a:t>тьюторанта</a:t>
            </a:r>
            <a:r>
              <a:rPr lang="ru-RU" altLang="zh-CN" sz="2000" dirty="0">
                <a:latin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43" name="文本框 19">
            <a:extLst>
              <a:ext uri="{FF2B5EF4-FFF2-40B4-BE49-F238E27FC236}">
                <a16:creationId xmlns:a16="http://schemas.microsoft.com/office/drawing/2014/main" xmlns="" id="{B78A540E-DE9E-499D-8677-27306399DED0}"/>
              </a:ext>
            </a:extLst>
          </p:cNvPr>
          <p:cNvSpPr txBox="1"/>
          <p:nvPr/>
        </p:nvSpPr>
        <p:spPr>
          <a:xfrm>
            <a:off x="5600878" y="4220358"/>
            <a:ext cx="5200776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>
                <a:latin typeface="Arial" panose="020B0604020202020204" pitchFamily="34" charset="0"/>
              </a:rPr>
              <a:t>Работники культурно-досуговых организаций</a:t>
            </a:r>
          </a:p>
          <a:p>
            <a:pPr algn="just"/>
            <a:r>
              <a:rPr lang="ru-RU" altLang="zh-CN" sz="2000" dirty="0">
                <a:latin typeface="Arial" panose="020B0604020202020204" pitchFamily="34" charset="0"/>
              </a:rPr>
              <a:t>Оповещение о присутствии ребенка РАС на мероприятии, информирование об особенностях </a:t>
            </a:r>
            <a:r>
              <a:rPr lang="ru-RU" altLang="zh-CN" sz="2000" dirty="0" err="1">
                <a:latin typeface="Arial" panose="020B0604020202020204" pitchFamily="34" charset="0"/>
              </a:rPr>
              <a:t>тьюторанта</a:t>
            </a:r>
            <a:r>
              <a:rPr lang="ru-RU" altLang="zh-CN" sz="2000" dirty="0">
                <a:latin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470808" y="1611740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88" y="661708"/>
            <a:ext cx="1188720" cy="1188752"/>
          </a:xfrm>
          <a:prstGeom prst="rect">
            <a:avLst/>
          </a:prstGeom>
        </p:spPr>
      </p:pic>
      <p:sp>
        <p:nvSpPr>
          <p:cNvPr id="1048584" name="文本框 5"/>
          <p:cNvSpPr txBox="1"/>
          <p:nvPr/>
        </p:nvSpPr>
        <p:spPr>
          <a:xfrm>
            <a:off x="549839" y="505355"/>
            <a:ext cx="1071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 чем может столкнуться тьютор в ходе своей деятельности?</a:t>
            </a:r>
            <a:endParaRPr lang="zh-CN" altLang="en-US" sz="32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35329" y="484411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4F34CB-1367-4BC8-9C80-6EF1683B7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8" y="2512705"/>
            <a:ext cx="4573613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EF4794-7023-4554-8F56-6491876FC516}"/>
              </a:ext>
            </a:extLst>
          </p:cNvPr>
          <p:cNvSpPr txBox="1"/>
          <p:nvPr/>
        </p:nvSpPr>
        <p:spPr>
          <a:xfrm>
            <a:off x="363074" y="3325604"/>
            <a:ext cx="33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Подкрепление желательного поведения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812245-5BAC-4970-82B2-2D3F46990A37}"/>
              </a:ext>
            </a:extLst>
          </p:cNvPr>
          <p:cNvSpPr txBox="1"/>
          <p:nvPr/>
        </p:nvSpPr>
        <p:spPr>
          <a:xfrm>
            <a:off x="282088" y="4731903"/>
            <a:ext cx="37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Замещение другого тьютора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BA0A67-136D-4BE5-B14E-1DA1046969DE}"/>
              </a:ext>
            </a:extLst>
          </p:cNvPr>
          <p:cNvSpPr txBox="1"/>
          <p:nvPr/>
        </p:nvSpPr>
        <p:spPr>
          <a:xfrm>
            <a:off x="7326706" y="3155328"/>
            <a:ext cx="4025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Индивидуальный подбор заданий с учетом возможностей детей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23D35E9-262F-49C7-82ED-2DC48A378F2B}"/>
              </a:ext>
            </a:extLst>
          </p:cNvPr>
          <p:cNvSpPr txBox="1"/>
          <p:nvPr/>
        </p:nvSpPr>
        <p:spPr>
          <a:xfrm>
            <a:off x="980753" y="2189539"/>
            <a:ext cx="33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Индивидуальный подбор стимульного материала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1F1C97-FCC2-487E-A8D4-0D95107CE7D4}"/>
              </a:ext>
            </a:extLst>
          </p:cNvPr>
          <p:cNvSpPr txBox="1"/>
          <p:nvPr/>
        </p:nvSpPr>
        <p:spPr>
          <a:xfrm>
            <a:off x="6860693" y="4520948"/>
            <a:ext cx="33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Дифференцированность</a:t>
            </a:r>
            <a:r>
              <a:rPr lang="ru-RU" b="1" dirty="0"/>
              <a:t> подхода к каждому ребенку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2A26F7-9AB4-45E5-B628-515535E9DF05}"/>
              </a:ext>
            </a:extLst>
          </p:cNvPr>
          <p:cNvSpPr txBox="1"/>
          <p:nvPr/>
        </p:nvSpPr>
        <p:spPr>
          <a:xfrm>
            <a:off x="6860693" y="2170666"/>
            <a:ext cx="33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Создание специальных образовательных 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4700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7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2249657" y="1441885"/>
            <a:ext cx="3600000" cy="2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1" name="文本框 5"/>
          <p:cNvSpPr txBox="1"/>
          <p:nvPr/>
        </p:nvSpPr>
        <p:spPr>
          <a:xfrm>
            <a:off x="2097485" y="655360"/>
            <a:ext cx="2370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4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Выводы</a:t>
            </a:r>
            <a:endParaRPr lang="zh-CN" altLang="en-US" sz="40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6" name="Group 27"/>
          <p:cNvGrpSpPr/>
          <p:nvPr/>
        </p:nvGrpSpPr>
        <p:grpSpPr>
          <a:xfrm>
            <a:off x="2046375" y="2127952"/>
            <a:ext cx="5748512" cy="0"/>
            <a:chOff x="1374601" y="2292350"/>
            <a:chExt cx="5748512" cy="0"/>
          </a:xfrm>
        </p:grpSpPr>
        <p:sp>
          <p:nvSpPr>
            <p:cNvPr id="1048693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694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7" name="Group 38"/>
          <p:cNvGrpSpPr/>
          <p:nvPr/>
        </p:nvGrpSpPr>
        <p:grpSpPr>
          <a:xfrm>
            <a:off x="2046375" y="2910234"/>
            <a:ext cx="5748512" cy="0"/>
            <a:chOff x="1374601" y="2292350"/>
            <a:chExt cx="5748512" cy="0"/>
          </a:xfrm>
        </p:grpSpPr>
        <p:sp>
          <p:nvSpPr>
            <p:cNvPr id="104869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69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8" name="Group 44"/>
          <p:cNvGrpSpPr/>
          <p:nvPr/>
        </p:nvGrpSpPr>
        <p:grpSpPr>
          <a:xfrm>
            <a:off x="2046375" y="3692513"/>
            <a:ext cx="5748512" cy="0"/>
            <a:chOff x="1374601" y="2292350"/>
            <a:chExt cx="5748512" cy="0"/>
          </a:xfrm>
        </p:grpSpPr>
        <p:sp>
          <p:nvSpPr>
            <p:cNvPr id="1048697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698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9" name="Group 50"/>
          <p:cNvGrpSpPr/>
          <p:nvPr/>
        </p:nvGrpSpPr>
        <p:grpSpPr>
          <a:xfrm>
            <a:off x="2046375" y="4306560"/>
            <a:ext cx="5748512" cy="0"/>
            <a:chOff x="1374601" y="2292350"/>
            <a:chExt cx="5748512" cy="0"/>
          </a:xfrm>
        </p:grpSpPr>
        <p:sp>
          <p:nvSpPr>
            <p:cNvPr id="1048699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700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714" name="文本框 32"/>
          <p:cNvSpPr txBox="1"/>
          <p:nvPr/>
        </p:nvSpPr>
        <p:spPr>
          <a:xfrm>
            <a:off x="2249657" y="1742009"/>
            <a:ext cx="8142809" cy="381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Создание комфортной атмосферы и специальных условий обучения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1048715" name="文本框 33"/>
          <p:cNvSpPr txBox="1"/>
          <p:nvPr/>
        </p:nvSpPr>
        <p:spPr>
          <a:xfrm>
            <a:off x="2247325" y="3798172"/>
            <a:ext cx="5497844" cy="381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Введение рабочей документации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1048716" name="文本框 34"/>
          <p:cNvSpPr txBox="1"/>
          <p:nvPr/>
        </p:nvSpPr>
        <p:spPr>
          <a:xfrm>
            <a:off x="2247324" y="4306560"/>
            <a:ext cx="9506872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Поддержание постоянного контакта с родителями (законными представителями)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pic>
        <p:nvPicPr>
          <p:cNvPr id="34" name="图片 7">
            <a:extLst>
              <a:ext uri="{FF2B5EF4-FFF2-40B4-BE49-F238E27FC236}">
                <a16:creationId xmlns:a16="http://schemas.microsoft.com/office/drawing/2014/main" xmlns="" id="{68F748D8-C92E-4FDD-BFF2-D2E106E2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9" y="645362"/>
            <a:ext cx="1476780" cy="1340497"/>
          </a:xfrm>
          <a:prstGeom prst="rect">
            <a:avLst/>
          </a:prstGeom>
        </p:spPr>
      </p:pic>
      <p:grpSp>
        <p:nvGrpSpPr>
          <p:cNvPr id="35" name="Группа 5">
            <a:extLst>
              <a:ext uri="{FF2B5EF4-FFF2-40B4-BE49-F238E27FC236}">
                <a16:creationId xmlns:a16="http://schemas.microsoft.com/office/drawing/2014/main" xmlns="" id="{9B2F2A66-92FF-44E3-833F-FD936085254F}"/>
              </a:ext>
            </a:extLst>
          </p:cNvPr>
          <p:cNvGrpSpPr/>
          <p:nvPr/>
        </p:nvGrpSpPr>
        <p:grpSpPr>
          <a:xfrm>
            <a:off x="10392466" y="4700389"/>
            <a:ext cx="1474583" cy="2012851"/>
            <a:chOff x="10175967" y="4349775"/>
            <a:chExt cx="1866196" cy="2547414"/>
          </a:xfrm>
        </p:grpSpPr>
        <p:pic>
          <p:nvPicPr>
            <p:cNvPr id="36" name="Рисунок 6">
              <a:extLst>
                <a:ext uri="{FF2B5EF4-FFF2-40B4-BE49-F238E27FC236}">
                  <a16:creationId xmlns:a16="http://schemas.microsoft.com/office/drawing/2014/main" xmlns="" id="{6DBF10CC-90D2-46B7-909D-45CC667EB194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37" name="Объект 9">
              <a:extLst>
                <a:ext uri="{FF2B5EF4-FFF2-40B4-BE49-F238E27FC236}">
                  <a16:creationId xmlns:a16="http://schemas.microsoft.com/office/drawing/2014/main" xmlns="" id="{6CB759A3-7EC1-4585-B033-DE06266A5AD8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38" name="文本框 33">
            <a:extLst>
              <a:ext uri="{FF2B5EF4-FFF2-40B4-BE49-F238E27FC236}">
                <a16:creationId xmlns:a16="http://schemas.microsoft.com/office/drawing/2014/main" xmlns="" id="{FCB5B6C1-67F6-4ADF-A567-9BCE18251F5F}"/>
              </a:ext>
            </a:extLst>
          </p:cNvPr>
          <p:cNvSpPr txBox="1"/>
          <p:nvPr/>
        </p:nvSpPr>
        <p:spPr>
          <a:xfrm>
            <a:off x="2247325" y="2178457"/>
            <a:ext cx="9201725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 smtClean="0">
                <a:latin typeface="Arial" panose="020B0604020202020204" pitchFamily="34" charset="0"/>
                <a:ea typeface="+mj-ea"/>
              </a:rPr>
              <a:t>Помощь </a:t>
            </a:r>
            <a:r>
              <a:rPr lang="ru-RU" altLang="zh-CN" b="1" dirty="0">
                <a:latin typeface="Arial" panose="020B0604020202020204" pitchFamily="34" charset="0"/>
                <a:ea typeface="+mj-ea"/>
              </a:rPr>
              <a:t>ребенку с РАС в социализации, коммуникации и адаптации в новых условиях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39" name="文本框 33">
            <a:extLst>
              <a:ext uri="{FF2B5EF4-FFF2-40B4-BE49-F238E27FC236}">
                <a16:creationId xmlns:a16="http://schemas.microsoft.com/office/drawing/2014/main" xmlns="" id="{9DC3F7CD-3160-4D1A-88B0-63C5A9035A06}"/>
              </a:ext>
            </a:extLst>
          </p:cNvPr>
          <p:cNvSpPr txBox="1"/>
          <p:nvPr/>
        </p:nvSpPr>
        <p:spPr>
          <a:xfrm>
            <a:off x="2247325" y="2991781"/>
            <a:ext cx="9339838" cy="69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Помощь в освоении образовательной программы и социально-бытовой ориентировке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40" name="文本框 33">
            <a:extLst>
              <a:ext uri="{FF2B5EF4-FFF2-40B4-BE49-F238E27FC236}">
                <a16:creationId xmlns:a16="http://schemas.microsoft.com/office/drawing/2014/main" xmlns="" id="{8EFDB65D-E848-4201-9212-FCBFEE6873A6}"/>
              </a:ext>
            </a:extLst>
          </p:cNvPr>
          <p:cNvSpPr txBox="1"/>
          <p:nvPr/>
        </p:nvSpPr>
        <p:spPr>
          <a:xfrm>
            <a:off x="2247325" y="4750810"/>
            <a:ext cx="7982525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Отслеживание динамики и оценивание результатов работы с обучающими с РАС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xmlns="" id="{CB7735D2-A624-4958-B583-18621E41E37A}"/>
              </a:ext>
            </a:extLst>
          </p:cNvPr>
          <p:cNvGrpSpPr/>
          <p:nvPr/>
        </p:nvGrpSpPr>
        <p:grpSpPr>
          <a:xfrm>
            <a:off x="2046375" y="4752385"/>
            <a:ext cx="5748512" cy="0"/>
            <a:chOff x="1374601" y="2292350"/>
            <a:chExt cx="5748512" cy="0"/>
          </a:xfrm>
        </p:grpSpPr>
        <p:sp>
          <p:nvSpPr>
            <p:cNvPr id="43" name="Line 23">
              <a:extLst>
                <a:ext uri="{FF2B5EF4-FFF2-40B4-BE49-F238E27FC236}">
                  <a16:creationId xmlns:a16="http://schemas.microsoft.com/office/drawing/2014/main" xmlns="" id="{E5ACD70C-1D00-4A14-A071-E090BC41A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Line 6">
              <a:extLst>
                <a:ext uri="{FF2B5EF4-FFF2-40B4-BE49-F238E27FC236}">
                  <a16:creationId xmlns:a16="http://schemas.microsoft.com/office/drawing/2014/main" xmlns="" id="{690DB872-5D20-49FE-BAFC-8406DD04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888A7F8-EE58-49D7-90F3-E00BCC2053E4}"/>
              </a:ext>
            </a:extLst>
          </p:cNvPr>
          <p:cNvGrpSpPr/>
          <p:nvPr/>
        </p:nvGrpSpPr>
        <p:grpSpPr>
          <a:xfrm>
            <a:off x="2046375" y="5507098"/>
            <a:ext cx="5748512" cy="0"/>
            <a:chOff x="1374601" y="2292350"/>
            <a:chExt cx="5748512" cy="0"/>
          </a:xfrm>
        </p:grpSpPr>
        <p:sp>
          <p:nvSpPr>
            <p:cNvPr id="46" name="Line 23">
              <a:extLst>
                <a:ext uri="{FF2B5EF4-FFF2-40B4-BE49-F238E27FC236}">
                  <a16:creationId xmlns:a16="http://schemas.microsoft.com/office/drawing/2014/main" xmlns="" id="{644BE1DC-DCF4-4EFC-B28C-BF6B145CC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33333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Line 6">
              <a:extLst>
                <a:ext uri="{FF2B5EF4-FFF2-40B4-BE49-F238E27FC236}">
                  <a16:creationId xmlns:a16="http://schemas.microsoft.com/office/drawing/2014/main" xmlns="" id="{F0DF5022-32A6-441D-8B1A-1AF617A42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333333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文本框 33">
            <a:extLst>
              <a:ext uri="{FF2B5EF4-FFF2-40B4-BE49-F238E27FC236}">
                <a16:creationId xmlns:a16="http://schemas.microsoft.com/office/drawing/2014/main" xmlns="" id="{1A3D32D7-DCB3-42DE-9B04-9006A00088A2}"/>
              </a:ext>
            </a:extLst>
          </p:cNvPr>
          <p:cNvSpPr txBox="1"/>
          <p:nvPr/>
        </p:nvSpPr>
        <p:spPr>
          <a:xfrm>
            <a:off x="2247324" y="5539471"/>
            <a:ext cx="5497844" cy="69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ru-RU" altLang="zh-CN" b="1" dirty="0">
                <a:latin typeface="Arial" panose="020B0604020202020204" pitchFamily="34" charset="0"/>
                <a:ea typeface="+mj-ea"/>
              </a:rPr>
              <a:t>Своевременная коррекция отработки поведенческой программы</a:t>
            </a:r>
            <a:endParaRPr lang="en-US" altLang="zh-CN" b="1" dirty="0">
              <a:latin typeface="Arial" panose="020B0604020202020204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文本框 3"/>
          <p:cNvSpPr txBox="1"/>
          <p:nvPr/>
        </p:nvSpPr>
        <p:spPr>
          <a:xfrm>
            <a:off x="5853055" y="1621844"/>
            <a:ext cx="4904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54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zh-CN" altLang="en-US" sz="54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45761" name="直接连接符 6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5531991" y="3607371"/>
            <a:ext cx="5796000" cy="2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8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09" y="1728241"/>
            <a:ext cx="3924981" cy="3562768"/>
          </a:xfrm>
          <a:prstGeom prst="rect">
            <a:avLst/>
          </a:prstGeom>
        </p:spPr>
      </p:pic>
      <p:grpSp>
        <p:nvGrpSpPr>
          <p:cNvPr id="7" name="Группа 3">
            <a:extLst>
              <a:ext uri="{FF2B5EF4-FFF2-40B4-BE49-F238E27FC236}">
                <a16:creationId xmlns:a16="http://schemas.microsoft.com/office/drawing/2014/main" xmlns="" id="{47ABAB65-5C6C-414F-B974-DC743ECD74DB}"/>
              </a:ext>
            </a:extLst>
          </p:cNvPr>
          <p:cNvGrpSpPr/>
          <p:nvPr/>
        </p:nvGrpSpPr>
        <p:grpSpPr>
          <a:xfrm>
            <a:off x="7041128" y="3771452"/>
            <a:ext cx="2528105" cy="2929407"/>
            <a:chOff x="9960067" y="4310586"/>
            <a:chExt cx="2056696" cy="2547414"/>
          </a:xfrm>
        </p:grpSpPr>
        <p:pic>
          <p:nvPicPr>
            <p:cNvPr id="8" name="Рисунок 4">
              <a:extLst>
                <a:ext uri="{FF2B5EF4-FFF2-40B4-BE49-F238E27FC236}">
                  <a16:creationId xmlns:a16="http://schemas.microsoft.com/office/drawing/2014/main" xmlns="" id="{E559F02E-D492-4E8C-8341-B246B71ABB23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9960067" y="4310586"/>
              <a:ext cx="1866196" cy="2547414"/>
            </a:xfrm>
            <a:prstGeom prst="rect">
              <a:avLst/>
            </a:prstGeom>
          </p:spPr>
        </p:pic>
        <p:grpSp>
          <p:nvGrpSpPr>
            <p:cNvPr id="9" name="Группа 5">
              <a:extLst>
                <a:ext uri="{FF2B5EF4-FFF2-40B4-BE49-F238E27FC236}">
                  <a16:creationId xmlns:a16="http://schemas.microsoft.com/office/drawing/2014/main" xmlns="" id="{F1177D68-B33D-4FF8-9C54-815E3E990982}"/>
                </a:ext>
              </a:extLst>
            </p:cNvPr>
            <p:cNvGrpSpPr/>
            <p:nvPr/>
          </p:nvGrpSpPr>
          <p:grpSpPr>
            <a:xfrm>
              <a:off x="11179629" y="5519782"/>
              <a:ext cx="837134" cy="1338218"/>
              <a:chOff x="14592593" y="4349775"/>
              <a:chExt cx="1866196" cy="2547414"/>
            </a:xfrm>
          </p:grpSpPr>
          <p:pic>
            <p:nvPicPr>
              <p:cNvPr id="10" name="Рисунок 6">
                <a:extLst>
                  <a:ext uri="{FF2B5EF4-FFF2-40B4-BE49-F238E27FC236}">
                    <a16:creationId xmlns:a16="http://schemas.microsoft.com/office/drawing/2014/main" xmlns="" id="{D34072BC-CB29-41F6-B9DE-FC21CF1D98A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 cstate="print">
                <a:duotone>
                  <a:prstClr val="black"/>
                  <a:srgbClr val="99B7FF"/>
                </a:duotone>
              </a:blip>
              <a:srcRect l="28213" t="8952" r="28655" b="6286"/>
              <a:stretch>
                <a:fillRect/>
              </a:stretch>
            </p:blipFill>
            <p:spPr>
              <a:xfrm>
                <a:off x="14592593" y="4349775"/>
                <a:ext cx="1866196" cy="2547414"/>
              </a:xfrm>
              <a:prstGeom prst="rect">
                <a:avLst/>
              </a:prstGeom>
            </p:spPr>
          </p:pic>
          <p:pic>
            <p:nvPicPr>
              <p:cNvPr id="11" name="Объект 9">
                <a:extLst>
                  <a:ext uri="{FF2B5EF4-FFF2-40B4-BE49-F238E27FC236}">
                    <a16:creationId xmlns:a16="http://schemas.microsoft.com/office/drawing/2014/main" xmlns="" id="{0EFA690F-B47D-408E-B441-25427C0E86C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flipH="1">
                <a:off x="15399477" y="5606053"/>
                <a:ext cx="399257" cy="5256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82955" y="1482176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2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88" y="661708"/>
            <a:ext cx="1188720" cy="1188752"/>
          </a:xfrm>
          <a:prstGeom prst="rect">
            <a:avLst/>
          </a:prstGeom>
        </p:spPr>
      </p:pic>
      <p:sp>
        <p:nvSpPr>
          <p:cNvPr id="1048584" name="文本框 5"/>
          <p:cNvSpPr txBox="1"/>
          <p:nvPr/>
        </p:nvSpPr>
        <p:spPr>
          <a:xfrm>
            <a:off x="1299266" y="765919"/>
            <a:ext cx="105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</a:t>
            </a:r>
            <a:r>
              <a:rPr lang="en-US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направления</a:t>
            </a:r>
            <a:r>
              <a:rPr lang="en-US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тьютора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585" name="PA_任意多边形 12"/>
          <p:cNvSpPr/>
          <p:nvPr>
            <p:custDataLst>
              <p:tags r:id="rId1"/>
            </p:custDataLst>
          </p:nvPr>
        </p:nvSpPr>
        <p:spPr bwMode="auto">
          <a:xfrm>
            <a:off x="3623688" y="4156901"/>
            <a:ext cx="1935163" cy="2719387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586" name="PA_任意多边形 13"/>
          <p:cNvSpPr/>
          <p:nvPr>
            <p:custDataLst>
              <p:tags r:id="rId2"/>
            </p:custDataLst>
          </p:nvPr>
        </p:nvSpPr>
        <p:spPr bwMode="auto">
          <a:xfrm>
            <a:off x="4811138" y="3102801"/>
            <a:ext cx="1216025" cy="3773487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587" name="PA_任意多边形 14"/>
          <p:cNvSpPr/>
          <p:nvPr>
            <p:custDataLst>
              <p:tags r:id="rId3"/>
            </p:custDataLst>
          </p:nvPr>
        </p:nvSpPr>
        <p:spPr bwMode="auto">
          <a:xfrm>
            <a:off x="6676451" y="4156901"/>
            <a:ext cx="1933575" cy="2719387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588" name="PA_任意多边形 15"/>
          <p:cNvSpPr/>
          <p:nvPr>
            <p:custDataLst>
              <p:tags r:id="rId4"/>
            </p:custDataLst>
          </p:nvPr>
        </p:nvSpPr>
        <p:spPr bwMode="auto">
          <a:xfrm>
            <a:off x="6208138" y="3102801"/>
            <a:ext cx="1214438" cy="3773487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589" name="文本框 11"/>
          <p:cNvSpPr txBox="1"/>
          <p:nvPr/>
        </p:nvSpPr>
        <p:spPr>
          <a:xfrm>
            <a:off x="673854" y="2152554"/>
            <a:ext cx="47027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Проектировочное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591" name="文本框 14"/>
          <p:cNvSpPr txBox="1"/>
          <p:nvPr/>
        </p:nvSpPr>
        <p:spPr>
          <a:xfrm>
            <a:off x="6815356" y="2147505"/>
            <a:ext cx="4420807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Реализационное </a:t>
            </a:r>
          </a:p>
          <a:p>
            <a:pPr algn="ctr"/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593" name="文本框 17"/>
          <p:cNvSpPr txBox="1"/>
          <p:nvPr/>
        </p:nvSpPr>
        <p:spPr>
          <a:xfrm>
            <a:off x="8299125" y="3343627"/>
            <a:ext cx="38928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Аналитическое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595" name="文本框 20"/>
          <p:cNvSpPr txBox="1"/>
          <p:nvPr/>
        </p:nvSpPr>
        <p:spPr>
          <a:xfrm>
            <a:off x="98776" y="3320970"/>
            <a:ext cx="43480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Диагностическое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  <p:bldP spid="1048587" grpId="0" animBg="1"/>
      <p:bldP spid="1048588" grpId="0" animBg="1"/>
      <p:bldP spid="1048589" grpId="0"/>
      <p:bldP spid="1048591" grpId="0"/>
      <p:bldP spid="1048593" grpId="0"/>
      <p:bldP spid="10485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84734"/>
            <a:ext cx="4061611" cy="4111881"/>
          </a:xfrm>
          <a:prstGeom prst="rect">
            <a:avLst/>
          </a:prstGeom>
        </p:spPr>
      </p:pic>
      <p:sp>
        <p:nvSpPr>
          <p:cNvPr id="1048598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980902" y="2606992"/>
            <a:ext cx="2410691" cy="120032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en-US" altLang="zh-CN" sz="24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5729" name="直接连接符 14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4280524" y="1272119"/>
            <a:ext cx="6620839" cy="8117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文本框 19"/>
          <p:cNvSpPr txBox="1"/>
          <p:nvPr/>
        </p:nvSpPr>
        <p:spPr>
          <a:xfrm>
            <a:off x="5037297" y="719104"/>
            <a:ext cx="562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Диагностическое направление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4" name="图片 23"/>
          <p:cNvPicPr>
            <a:picLocks noChangeAspect="1"/>
          </p:cNvPicPr>
          <p:nvPr/>
        </p:nvPicPr>
        <p:blipFill rotWithShape="1">
          <a:blip r:embed="rId4"/>
          <a:srcRect r="65386"/>
          <a:stretch>
            <a:fillRect/>
          </a:stretch>
        </p:blipFill>
        <p:spPr>
          <a:xfrm rot="16200000">
            <a:off x="4528810" y="624022"/>
            <a:ext cx="262860" cy="759434"/>
          </a:xfrm>
          <a:prstGeom prst="rect">
            <a:avLst/>
          </a:prstGeom>
        </p:spPr>
      </p:pic>
      <p:sp>
        <p:nvSpPr>
          <p:cNvPr id="1048600" name="文本框 3"/>
          <p:cNvSpPr txBox="1"/>
          <p:nvPr/>
        </p:nvSpPr>
        <p:spPr>
          <a:xfrm>
            <a:off x="4469541" y="1369844"/>
            <a:ext cx="532733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Тьютор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изучает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интересы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ребенка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особенности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его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поведения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сильные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слабые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стороны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тьюторанта</a:t>
            </a:r>
            <a:endParaRPr lang="zh-CN" altLang="en-US" sz="20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5" name="Группа 5"/>
          <p:cNvGrpSpPr/>
          <p:nvPr/>
        </p:nvGrpSpPr>
        <p:grpSpPr>
          <a:xfrm>
            <a:off x="10466641" y="4631890"/>
            <a:ext cx="1474583" cy="2012851"/>
            <a:chOff x="10175967" y="4349775"/>
            <a:chExt cx="1866196" cy="2547414"/>
          </a:xfrm>
        </p:grpSpPr>
        <p:pic>
          <p:nvPicPr>
            <p:cNvPr id="2097156" name="Рисунок 6"/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097157" name="Объект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15" name="îšļîdè">
            <a:extLst>
              <a:ext uri="{FF2B5EF4-FFF2-40B4-BE49-F238E27FC236}">
                <a16:creationId xmlns:a16="http://schemas.microsoft.com/office/drawing/2014/main" xmlns="" id="{ACE5B444-BE1B-4ED7-91EB-DBD17F072CBE}"/>
              </a:ext>
            </a:extLst>
          </p:cNvPr>
          <p:cNvSpPr/>
          <p:nvPr/>
        </p:nvSpPr>
        <p:spPr>
          <a:xfrm>
            <a:off x="5494923" y="3730475"/>
            <a:ext cx="3149094" cy="1574547"/>
          </a:xfrm>
          <a:prstGeom prst="diamond">
            <a:avLst/>
          </a:prstGeom>
          <a:solidFill>
            <a:srgbClr val="FFFFFF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6" name="îŝ1iďè">
            <a:extLst>
              <a:ext uri="{FF2B5EF4-FFF2-40B4-BE49-F238E27FC236}">
                <a16:creationId xmlns:a16="http://schemas.microsoft.com/office/drawing/2014/main" xmlns="" id="{DAAACF88-B518-4848-82D8-58F5896A486D}"/>
              </a:ext>
            </a:extLst>
          </p:cNvPr>
          <p:cNvSpPr/>
          <p:nvPr/>
        </p:nvSpPr>
        <p:spPr>
          <a:xfrm>
            <a:off x="3756766" y="4619131"/>
            <a:ext cx="3149094" cy="1574547"/>
          </a:xfrm>
          <a:prstGeom prst="diamond">
            <a:avLst/>
          </a:prstGeom>
          <a:solidFill>
            <a:srgbClr val="FFFFFF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îŝ1iďè">
            <a:extLst>
              <a:ext uri="{FF2B5EF4-FFF2-40B4-BE49-F238E27FC236}">
                <a16:creationId xmlns:a16="http://schemas.microsoft.com/office/drawing/2014/main" xmlns="" id="{EF73EA1A-CF84-4411-AEB2-BDF91E2C7B93}"/>
              </a:ext>
            </a:extLst>
          </p:cNvPr>
          <p:cNvSpPr/>
          <p:nvPr/>
        </p:nvSpPr>
        <p:spPr>
          <a:xfrm>
            <a:off x="7233079" y="4619131"/>
            <a:ext cx="3149094" cy="1574547"/>
          </a:xfrm>
          <a:prstGeom prst="diamond">
            <a:avLst/>
          </a:prstGeom>
          <a:solidFill>
            <a:srgbClr val="FFFFFF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>
            <a:extLst>
              <a:ext uri="{FF2B5EF4-FFF2-40B4-BE49-F238E27FC236}">
                <a16:creationId xmlns:a16="http://schemas.microsoft.com/office/drawing/2014/main" xmlns="" id="{74A60648-20BE-4B49-AD34-5EAA31BF60EA}"/>
              </a:ext>
            </a:extLst>
          </p:cNvPr>
          <p:cNvSpPr txBox="1"/>
          <p:nvPr/>
        </p:nvSpPr>
        <p:spPr>
          <a:xfrm>
            <a:off x="4326854" y="5178815"/>
            <a:ext cx="2049007" cy="40011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Социализации</a:t>
            </a:r>
            <a:endParaRPr lang="en-US" altLang="zh-CN" sz="20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>
            <a:extLst>
              <a:ext uri="{FF2B5EF4-FFF2-40B4-BE49-F238E27FC236}">
                <a16:creationId xmlns:a16="http://schemas.microsoft.com/office/drawing/2014/main" xmlns="" id="{351CC34D-104C-4B4F-BF05-68B43716BE59}"/>
              </a:ext>
            </a:extLst>
          </p:cNvPr>
          <p:cNvSpPr txBox="1"/>
          <p:nvPr/>
        </p:nvSpPr>
        <p:spPr>
          <a:xfrm>
            <a:off x="6096000" y="4334377"/>
            <a:ext cx="2083724" cy="40011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endParaRPr lang="en-US" altLang="zh-CN" sz="20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>
            <a:extLst>
              <a:ext uri="{FF2B5EF4-FFF2-40B4-BE49-F238E27FC236}">
                <a16:creationId xmlns:a16="http://schemas.microsoft.com/office/drawing/2014/main" xmlns="" id="{DC9E8069-A2AE-4AF9-9ED4-475FAE08EEB5}"/>
              </a:ext>
            </a:extLst>
          </p:cNvPr>
          <p:cNvSpPr txBox="1"/>
          <p:nvPr/>
        </p:nvSpPr>
        <p:spPr>
          <a:xfrm>
            <a:off x="7848165" y="5178815"/>
            <a:ext cx="1978498" cy="40011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endParaRPr lang="en-US" altLang="zh-CN" sz="20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xmlns="" id="{8EE09757-7779-4B2B-9DF7-DBC25B4A5191}"/>
              </a:ext>
            </a:extLst>
          </p:cNvPr>
          <p:cNvSpPr txBox="1"/>
          <p:nvPr/>
        </p:nvSpPr>
        <p:spPr>
          <a:xfrm>
            <a:off x="4302890" y="3115722"/>
            <a:ext cx="62734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Триада нарушений у детей с РАС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84734"/>
            <a:ext cx="4061611" cy="4111881"/>
          </a:xfrm>
          <a:prstGeom prst="rect">
            <a:avLst/>
          </a:prstGeom>
        </p:spPr>
      </p:pic>
      <p:sp>
        <p:nvSpPr>
          <p:cNvPr id="1048598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1100137" y="2606992"/>
            <a:ext cx="2324707" cy="120032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en-US" altLang="zh-CN" sz="24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5729" name="直接连接符 14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4280524" y="1272119"/>
            <a:ext cx="6620839" cy="8117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文本框 19"/>
          <p:cNvSpPr txBox="1"/>
          <p:nvPr/>
        </p:nvSpPr>
        <p:spPr>
          <a:xfrm>
            <a:off x="4913724" y="703133"/>
            <a:ext cx="598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Проектировочное направление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4" name="图片 23"/>
          <p:cNvPicPr>
            <a:picLocks noChangeAspect="1"/>
          </p:cNvPicPr>
          <p:nvPr/>
        </p:nvPicPr>
        <p:blipFill rotWithShape="1">
          <a:blip r:embed="rId4"/>
          <a:srcRect r="65386"/>
          <a:stretch>
            <a:fillRect/>
          </a:stretch>
        </p:blipFill>
        <p:spPr>
          <a:xfrm rot="16200000">
            <a:off x="4528810" y="624022"/>
            <a:ext cx="262860" cy="759434"/>
          </a:xfrm>
          <a:prstGeom prst="rect">
            <a:avLst/>
          </a:prstGeom>
        </p:spPr>
      </p:pic>
      <p:sp>
        <p:nvSpPr>
          <p:cNvPr id="1048600" name="文本框 3"/>
          <p:cNvSpPr txBox="1"/>
          <p:nvPr/>
        </p:nvSpPr>
        <p:spPr>
          <a:xfrm>
            <a:off x="4569412" y="1299515"/>
            <a:ext cx="532733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Тьютор</a:t>
            </a:r>
            <a:r>
              <a:rPr lang="en-US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разрабатывает программу и подбирает стимульный материал для ребенка</a:t>
            </a:r>
            <a:endParaRPr lang="zh-CN" altLang="en-US" sz="20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5" name="Группа 5"/>
          <p:cNvGrpSpPr/>
          <p:nvPr/>
        </p:nvGrpSpPr>
        <p:grpSpPr>
          <a:xfrm>
            <a:off x="10466641" y="4631890"/>
            <a:ext cx="1474583" cy="2012851"/>
            <a:chOff x="10175967" y="4349775"/>
            <a:chExt cx="1866196" cy="2547414"/>
          </a:xfrm>
        </p:grpSpPr>
        <p:pic>
          <p:nvPicPr>
            <p:cNvPr id="2097156" name="Рисунок 6"/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097157" name="Объект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22" name="Freeform 164">
            <a:extLst>
              <a:ext uri="{FF2B5EF4-FFF2-40B4-BE49-F238E27FC236}">
                <a16:creationId xmlns:a16="http://schemas.microsoft.com/office/drawing/2014/main" xmlns="" id="{3B2E6715-E85F-4185-AADD-D579153E7967}"/>
              </a:ext>
            </a:extLst>
          </p:cNvPr>
          <p:cNvSpPr>
            <a:spLocks noEditPoints="1"/>
          </p:cNvSpPr>
          <p:nvPr/>
        </p:nvSpPr>
        <p:spPr bwMode="auto">
          <a:xfrm>
            <a:off x="5774130" y="2487420"/>
            <a:ext cx="1266825" cy="1659703"/>
          </a:xfrm>
          <a:custGeom>
            <a:avLst/>
            <a:gdLst>
              <a:gd name="T0" fmla="*/ 399 w 399"/>
              <a:gd name="T1" fmla="*/ 536 h 536"/>
              <a:gd name="T2" fmla="*/ 100 w 399"/>
              <a:gd name="T3" fmla="*/ 364 h 536"/>
              <a:gd name="T4" fmla="*/ 33 w 399"/>
              <a:gd name="T5" fmla="*/ 294 h 536"/>
              <a:gd name="T6" fmla="*/ 13 w 399"/>
              <a:gd name="T7" fmla="*/ 146 h 536"/>
              <a:gd name="T8" fmla="*/ 105 w 399"/>
              <a:gd name="T9" fmla="*/ 27 h 536"/>
              <a:gd name="T10" fmla="*/ 203 w 399"/>
              <a:gd name="T11" fmla="*/ 0 h 536"/>
              <a:gd name="T12" fmla="*/ 372 w 399"/>
              <a:gd name="T13" fmla="*/ 98 h 536"/>
              <a:gd name="T14" fmla="*/ 399 w 399"/>
              <a:gd name="T15" fmla="*/ 191 h 536"/>
              <a:gd name="T16" fmla="*/ 399 w 399"/>
              <a:gd name="T17" fmla="*/ 200 h 536"/>
              <a:gd name="T18" fmla="*/ 399 w 399"/>
              <a:gd name="T19" fmla="*/ 201 h 536"/>
              <a:gd name="T20" fmla="*/ 399 w 399"/>
              <a:gd name="T21" fmla="*/ 536 h 536"/>
              <a:gd name="T22" fmla="*/ 114 w 399"/>
              <a:gd name="T23" fmla="*/ 358 h 536"/>
              <a:gd name="T24" fmla="*/ 115 w 399"/>
              <a:gd name="T25" fmla="*/ 358 h 536"/>
              <a:gd name="T26" fmla="*/ 387 w 399"/>
              <a:gd name="T27" fmla="*/ 515 h 536"/>
              <a:gd name="T28" fmla="*/ 387 w 399"/>
              <a:gd name="T29" fmla="*/ 201 h 536"/>
              <a:gd name="T30" fmla="*/ 387 w 399"/>
              <a:gd name="T31" fmla="*/ 200 h 536"/>
              <a:gd name="T32" fmla="*/ 387 w 399"/>
              <a:gd name="T33" fmla="*/ 191 h 536"/>
              <a:gd name="T34" fmla="*/ 362 w 399"/>
              <a:gd name="T35" fmla="*/ 104 h 536"/>
              <a:gd name="T36" fmla="*/ 203 w 399"/>
              <a:gd name="T37" fmla="*/ 12 h 536"/>
              <a:gd name="T38" fmla="*/ 111 w 399"/>
              <a:gd name="T39" fmla="*/ 37 h 536"/>
              <a:gd name="T40" fmla="*/ 25 w 399"/>
              <a:gd name="T41" fmla="*/ 149 h 536"/>
              <a:gd name="T42" fmla="*/ 43 w 399"/>
              <a:gd name="T43" fmla="*/ 288 h 536"/>
              <a:gd name="T44" fmla="*/ 106 w 399"/>
              <a:gd name="T45" fmla="*/ 353 h 536"/>
              <a:gd name="T46" fmla="*/ 114 w 399"/>
              <a:gd name="T47" fmla="*/ 35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9" h="536">
                <a:moveTo>
                  <a:pt x="399" y="536"/>
                </a:moveTo>
                <a:cubicBezTo>
                  <a:pt x="100" y="364"/>
                  <a:pt x="100" y="364"/>
                  <a:pt x="100" y="364"/>
                </a:cubicBezTo>
                <a:cubicBezTo>
                  <a:pt x="73" y="346"/>
                  <a:pt x="49" y="323"/>
                  <a:pt x="33" y="294"/>
                </a:cubicBezTo>
                <a:cubicBezTo>
                  <a:pt x="7" y="249"/>
                  <a:pt x="0" y="196"/>
                  <a:pt x="13" y="146"/>
                </a:cubicBezTo>
                <a:cubicBezTo>
                  <a:pt x="27" y="95"/>
                  <a:pt x="59" y="53"/>
                  <a:pt x="105" y="27"/>
                </a:cubicBezTo>
                <a:cubicBezTo>
                  <a:pt x="134" y="9"/>
                  <a:pt x="168" y="0"/>
                  <a:pt x="203" y="0"/>
                </a:cubicBezTo>
                <a:cubicBezTo>
                  <a:pt x="272" y="0"/>
                  <a:pt x="338" y="38"/>
                  <a:pt x="372" y="98"/>
                </a:cubicBezTo>
                <a:cubicBezTo>
                  <a:pt x="389" y="127"/>
                  <a:pt x="398" y="159"/>
                  <a:pt x="399" y="191"/>
                </a:cubicBezTo>
                <a:cubicBezTo>
                  <a:pt x="399" y="200"/>
                  <a:pt x="399" y="200"/>
                  <a:pt x="399" y="200"/>
                </a:cubicBezTo>
                <a:cubicBezTo>
                  <a:pt x="399" y="201"/>
                  <a:pt x="399" y="201"/>
                  <a:pt x="399" y="201"/>
                </a:cubicBezTo>
                <a:lnTo>
                  <a:pt x="399" y="536"/>
                </a:lnTo>
                <a:close/>
                <a:moveTo>
                  <a:pt x="114" y="358"/>
                </a:moveTo>
                <a:cubicBezTo>
                  <a:pt x="115" y="358"/>
                  <a:pt x="115" y="358"/>
                  <a:pt x="115" y="358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0"/>
                  <a:pt x="387" y="200"/>
                  <a:pt x="387" y="200"/>
                </a:cubicBezTo>
                <a:cubicBezTo>
                  <a:pt x="387" y="191"/>
                  <a:pt x="387" y="191"/>
                  <a:pt x="387" y="191"/>
                </a:cubicBezTo>
                <a:cubicBezTo>
                  <a:pt x="386" y="161"/>
                  <a:pt x="377" y="131"/>
                  <a:pt x="362" y="104"/>
                </a:cubicBezTo>
                <a:cubicBezTo>
                  <a:pt x="329" y="47"/>
                  <a:pt x="268" y="12"/>
                  <a:pt x="203" y="12"/>
                </a:cubicBezTo>
                <a:cubicBezTo>
                  <a:pt x="170" y="12"/>
                  <a:pt x="139" y="21"/>
                  <a:pt x="111" y="37"/>
                </a:cubicBezTo>
                <a:cubicBezTo>
                  <a:pt x="68" y="61"/>
                  <a:pt x="38" y="101"/>
                  <a:pt x="25" y="149"/>
                </a:cubicBezTo>
                <a:cubicBezTo>
                  <a:pt x="12" y="196"/>
                  <a:pt x="19" y="246"/>
                  <a:pt x="43" y="288"/>
                </a:cubicBezTo>
                <a:cubicBezTo>
                  <a:pt x="59" y="315"/>
                  <a:pt x="80" y="337"/>
                  <a:pt x="106" y="353"/>
                </a:cubicBezTo>
                <a:lnTo>
                  <a:pt x="114" y="358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62">
            <a:extLst>
              <a:ext uri="{FF2B5EF4-FFF2-40B4-BE49-F238E27FC236}">
                <a16:creationId xmlns:a16="http://schemas.microsoft.com/office/drawing/2014/main" xmlns="" id="{AD1491AF-96BB-4769-A1C5-8EC2066B3A29}"/>
              </a:ext>
            </a:extLst>
          </p:cNvPr>
          <p:cNvSpPr>
            <a:spLocks noEditPoints="1"/>
          </p:cNvSpPr>
          <p:nvPr/>
        </p:nvSpPr>
        <p:spPr bwMode="auto">
          <a:xfrm>
            <a:off x="7220772" y="2466371"/>
            <a:ext cx="1333500" cy="1701800"/>
          </a:xfrm>
          <a:custGeom>
            <a:avLst/>
            <a:gdLst>
              <a:gd name="T0" fmla="*/ 0 w 420"/>
              <a:gd name="T1" fmla="*/ 536 h 536"/>
              <a:gd name="T2" fmla="*/ 0 w 420"/>
              <a:gd name="T3" fmla="*/ 191 h 536"/>
              <a:gd name="T4" fmla="*/ 27 w 420"/>
              <a:gd name="T5" fmla="*/ 98 h 536"/>
              <a:gd name="T6" fmla="*/ 196 w 420"/>
              <a:gd name="T7" fmla="*/ 0 h 536"/>
              <a:gd name="T8" fmla="*/ 294 w 420"/>
              <a:gd name="T9" fmla="*/ 27 h 536"/>
              <a:gd name="T10" fmla="*/ 366 w 420"/>
              <a:gd name="T11" fmla="*/ 294 h 536"/>
              <a:gd name="T12" fmla="*/ 299 w 420"/>
              <a:gd name="T13" fmla="*/ 363 h 536"/>
              <a:gd name="T14" fmla="*/ 290 w 420"/>
              <a:gd name="T15" fmla="*/ 369 h 536"/>
              <a:gd name="T16" fmla="*/ 0 w 420"/>
              <a:gd name="T17" fmla="*/ 536 h 536"/>
              <a:gd name="T18" fmla="*/ 12 w 420"/>
              <a:gd name="T19" fmla="*/ 200 h 536"/>
              <a:gd name="T20" fmla="*/ 12 w 420"/>
              <a:gd name="T21" fmla="*/ 201 h 536"/>
              <a:gd name="T22" fmla="*/ 12 w 420"/>
              <a:gd name="T23" fmla="*/ 515 h 536"/>
              <a:gd name="T24" fmla="*/ 293 w 420"/>
              <a:gd name="T25" fmla="*/ 353 h 536"/>
              <a:gd name="T26" fmla="*/ 356 w 420"/>
              <a:gd name="T27" fmla="*/ 288 h 536"/>
              <a:gd name="T28" fmla="*/ 288 w 420"/>
              <a:gd name="T29" fmla="*/ 37 h 536"/>
              <a:gd name="T30" fmla="*/ 196 w 420"/>
              <a:gd name="T31" fmla="*/ 12 h 536"/>
              <a:gd name="T32" fmla="*/ 37 w 420"/>
              <a:gd name="T33" fmla="*/ 104 h 536"/>
              <a:gd name="T34" fmla="*/ 12 w 420"/>
              <a:gd name="T35" fmla="*/ 191 h 536"/>
              <a:gd name="T36" fmla="*/ 12 w 420"/>
              <a:gd name="T37" fmla="*/ 20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0" h="536">
                <a:moveTo>
                  <a:pt x="0" y="536"/>
                </a:moveTo>
                <a:cubicBezTo>
                  <a:pt x="0" y="191"/>
                  <a:pt x="0" y="191"/>
                  <a:pt x="0" y="191"/>
                </a:cubicBezTo>
                <a:cubicBezTo>
                  <a:pt x="1" y="159"/>
                  <a:pt x="10" y="127"/>
                  <a:pt x="27" y="98"/>
                </a:cubicBezTo>
                <a:cubicBezTo>
                  <a:pt x="61" y="38"/>
                  <a:pt x="127" y="0"/>
                  <a:pt x="196" y="0"/>
                </a:cubicBezTo>
                <a:cubicBezTo>
                  <a:pt x="231" y="0"/>
                  <a:pt x="265" y="9"/>
                  <a:pt x="294" y="27"/>
                </a:cubicBezTo>
                <a:cubicBezTo>
                  <a:pt x="388" y="81"/>
                  <a:pt x="420" y="201"/>
                  <a:pt x="366" y="294"/>
                </a:cubicBezTo>
                <a:cubicBezTo>
                  <a:pt x="350" y="323"/>
                  <a:pt x="326" y="346"/>
                  <a:pt x="299" y="363"/>
                </a:cubicBezTo>
                <a:cubicBezTo>
                  <a:pt x="290" y="369"/>
                  <a:pt x="290" y="369"/>
                  <a:pt x="290" y="369"/>
                </a:cubicBezTo>
                <a:lnTo>
                  <a:pt x="0" y="536"/>
                </a:lnTo>
                <a:close/>
                <a:moveTo>
                  <a:pt x="12" y="200"/>
                </a:moveTo>
                <a:cubicBezTo>
                  <a:pt x="12" y="201"/>
                  <a:pt x="12" y="201"/>
                  <a:pt x="12" y="201"/>
                </a:cubicBezTo>
                <a:cubicBezTo>
                  <a:pt x="12" y="515"/>
                  <a:pt x="12" y="515"/>
                  <a:pt x="12" y="515"/>
                </a:cubicBezTo>
                <a:cubicBezTo>
                  <a:pt x="293" y="353"/>
                  <a:pt x="293" y="353"/>
                  <a:pt x="293" y="353"/>
                </a:cubicBezTo>
                <a:cubicBezTo>
                  <a:pt x="319" y="337"/>
                  <a:pt x="340" y="315"/>
                  <a:pt x="356" y="288"/>
                </a:cubicBezTo>
                <a:cubicBezTo>
                  <a:pt x="406" y="200"/>
                  <a:pt x="376" y="88"/>
                  <a:pt x="288" y="37"/>
                </a:cubicBezTo>
                <a:cubicBezTo>
                  <a:pt x="260" y="21"/>
                  <a:pt x="229" y="12"/>
                  <a:pt x="196" y="12"/>
                </a:cubicBezTo>
                <a:cubicBezTo>
                  <a:pt x="131" y="12"/>
                  <a:pt x="70" y="47"/>
                  <a:pt x="37" y="104"/>
                </a:cubicBezTo>
                <a:cubicBezTo>
                  <a:pt x="22" y="131"/>
                  <a:pt x="13" y="161"/>
                  <a:pt x="12" y="191"/>
                </a:cubicBezTo>
                <a:lnTo>
                  <a:pt x="12" y="20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154">
            <a:extLst>
              <a:ext uri="{FF2B5EF4-FFF2-40B4-BE49-F238E27FC236}">
                <a16:creationId xmlns:a16="http://schemas.microsoft.com/office/drawing/2014/main" xmlns="" id="{20169F62-C279-48F4-985E-E91C64823A54}"/>
              </a:ext>
            </a:extLst>
          </p:cNvPr>
          <p:cNvSpPr>
            <a:spLocks noEditPoints="1"/>
          </p:cNvSpPr>
          <p:nvPr/>
        </p:nvSpPr>
        <p:spPr bwMode="auto">
          <a:xfrm>
            <a:off x="5133103" y="3668298"/>
            <a:ext cx="1866900" cy="1244600"/>
          </a:xfrm>
          <a:custGeom>
            <a:avLst/>
            <a:gdLst>
              <a:gd name="T0" fmla="*/ 196 w 588"/>
              <a:gd name="T1" fmla="*/ 392 h 392"/>
              <a:gd name="T2" fmla="*/ 0 w 588"/>
              <a:gd name="T3" fmla="*/ 196 h 392"/>
              <a:gd name="T4" fmla="*/ 196 w 588"/>
              <a:gd name="T5" fmla="*/ 0 h 392"/>
              <a:gd name="T6" fmla="*/ 290 w 588"/>
              <a:gd name="T7" fmla="*/ 24 h 392"/>
              <a:gd name="T8" fmla="*/ 299 w 588"/>
              <a:gd name="T9" fmla="*/ 29 h 392"/>
              <a:gd name="T10" fmla="*/ 588 w 588"/>
              <a:gd name="T11" fmla="*/ 196 h 392"/>
              <a:gd name="T12" fmla="*/ 290 w 588"/>
              <a:gd name="T13" fmla="*/ 369 h 392"/>
              <a:gd name="T14" fmla="*/ 196 w 588"/>
              <a:gd name="T15" fmla="*/ 392 h 392"/>
              <a:gd name="T16" fmla="*/ 196 w 588"/>
              <a:gd name="T17" fmla="*/ 12 h 392"/>
              <a:gd name="T18" fmla="*/ 12 w 588"/>
              <a:gd name="T19" fmla="*/ 196 h 392"/>
              <a:gd name="T20" fmla="*/ 196 w 588"/>
              <a:gd name="T21" fmla="*/ 380 h 392"/>
              <a:gd name="T22" fmla="*/ 284 w 588"/>
              <a:gd name="T23" fmla="*/ 358 h 392"/>
              <a:gd name="T24" fmla="*/ 292 w 588"/>
              <a:gd name="T25" fmla="*/ 354 h 392"/>
              <a:gd name="T26" fmla="*/ 564 w 588"/>
              <a:gd name="T27" fmla="*/ 196 h 392"/>
              <a:gd name="T28" fmla="*/ 284 w 588"/>
              <a:gd name="T29" fmla="*/ 35 h 392"/>
              <a:gd name="T30" fmla="*/ 196 w 588"/>
              <a:gd name="T31" fmla="*/ 1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8" h="392">
                <a:moveTo>
                  <a:pt x="196" y="392"/>
                </a:moveTo>
                <a:cubicBezTo>
                  <a:pt x="88" y="392"/>
                  <a:pt x="0" y="304"/>
                  <a:pt x="0" y="196"/>
                </a:cubicBezTo>
                <a:cubicBezTo>
                  <a:pt x="0" y="88"/>
                  <a:pt x="88" y="0"/>
                  <a:pt x="196" y="0"/>
                </a:cubicBezTo>
                <a:cubicBezTo>
                  <a:pt x="229" y="0"/>
                  <a:pt x="261" y="9"/>
                  <a:pt x="290" y="24"/>
                </a:cubicBezTo>
                <a:cubicBezTo>
                  <a:pt x="299" y="29"/>
                  <a:pt x="299" y="29"/>
                  <a:pt x="299" y="29"/>
                </a:cubicBezTo>
                <a:cubicBezTo>
                  <a:pt x="588" y="196"/>
                  <a:pt x="588" y="196"/>
                  <a:pt x="588" y="196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61" y="384"/>
                  <a:pt x="229" y="392"/>
                  <a:pt x="196" y="392"/>
                </a:cubicBezTo>
                <a:close/>
                <a:moveTo>
                  <a:pt x="196" y="12"/>
                </a:moveTo>
                <a:cubicBezTo>
                  <a:pt x="95" y="12"/>
                  <a:pt x="12" y="95"/>
                  <a:pt x="12" y="196"/>
                </a:cubicBezTo>
                <a:cubicBezTo>
                  <a:pt x="12" y="298"/>
                  <a:pt x="95" y="380"/>
                  <a:pt x="196" y="380"/>
                </a:cubicBezTo>
                <a:cubicBezTo>
                  <a:pt x="227" y="380"/>
                  <a:pt x="257" y="373"/>
                  <a:pt x="284" y="358"/>
                </a:cubicBezTo>
                <a:cubicBezTo>
                  <a:pt x="292" y="354"/>
                  <a:pt x="292" y="354"/>
                  <a:pt x="292" y="354"/>
                </a:cubicBezTo>
                <a:cubicBezTo>
                  <a:pt x="564" y="196"/>
                  <a:pt x="564" y="196"/>
                  <a:pt x="564" y="196"/>
                </a:cubicBezTo>
                <a:cubicBezTo>
                  <a:pt x="284" y="35"/>
                  <a:pt x="284" y="35"/>
                  <a:pt x="284" y="35"/>
                </a:cubicBezTo>
                <a:cubicBezTo>
                  <a:pt x="257" y="20"/>
                  <a:pt x="227" y="12"/>
                  <a:pt x="196" y="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160">
            <a:extLst>
              <a:ext uri="{FF2B5EF4-FFF2-40B4-BE49-F238E27FC236}">
                <a16:creationId xmlns:a16="http://schemas.microsoft.com/office/drawing/2014/main" xmlns="" id="{ABF6F08A-152E-4FE6-9A8D-9585B59684DD}"/>
              </a:ext>
            </a:extLst>
          </p:cNvPr>
          <p:cNvSpPr>
            <a:spLocks noEditPoints="1"/>
          </p:cNvSpPr>
          <p:nvPr/>
        </p:nvSpPr>
        <p:spPr bwMode="auto">
          <a:xfrm>
            <a:off x="7295061" y="3652015"/>
            <a:ext cx="1866900" cy="1244600"/>
          </a:xfrm>
          <a:custGeom>
            <a:avLst/>
            <a:gdLst>
              <a:gd name="T0" fmla="*/ 392 w 588"/>
              <a:gd name="T1" fmla="*/ 392 h 392"/>
              <a:gd name="T2" fmla="*/ 392 w 588"/>
              <a:gd name="T3" fmla="*/ 392 h 392"/>
              <a:gd name="T4" fmla="*/ 298 w 588"/>
              <a:gd name="T5" fmla="*/ 369 h 392"/>
              <a:gd name="T6" fmla="*/ 289 w 588"/>
              <a:gd name="T7" fmla="*/ 364 h 392"/>
              <a:gd name="T8" fmla="*/ 0 w 588"/>
              <a:gd name="T9" fmla="*/ 196 h 392"/>
              <a:gd name="T10" fmla="*/ 298 w 588"/>
              <a:gd name="T11" fmla="*/ 24 h 392"/>
              <a:gd name="T12" fmla="*/ 392 w 588"/>
              <a:gd name="T13" fmla="*/ 0 h 392"/>
              <a:gd name="T14" fmla="*/ 530 w 588"/>
              <a:gd name="T15" fmla="*/ 58 h 392"/>
              <a:gd name="T16" fmla="*/ 588 w 588"/>
              <a:gd name="T17" fmla="*/ 196 h 392"/>
              <a:gd name="T18" fmla="*/ 392 w 588"/>
              <a:gd name="T19" fmla="*/ 392 h 392"/>
              <a:gd name="T20" fmla="*/ 296 w 588"/>
              <a:gd name="T21" fmla="*/ 354 h 392"/>
              <a:gd name="T22" fmla="*/ 304 w 588"/>
              <a:gd name="T23" fmla="*/ 358 h 392"/>
              <a:gd name="T24" fmla="*/ 392 w 588"/>
              <a:gd name="T25" fmla="*/ 380 h 392"/>
              <a:gd name="T26" fmla="*/ 576 w 588"/>
              <a:gd name="T27" fmla="*/ 196 h 392"/>
              <a:gd name="T28" fmla="*/ 522 w 588"/>
              <a:gd name="T29" fmla="*/ 66 h 392"/>
              <a:gd name="T30" fmla="*/ 392 w 588"/>
              <a:gd name="T31" fmla="*/ 12 h 392"/>
              <a:gd name="T32" fmla="*/ 304 w 588"/>
              <a:gd name="T33" fmla="*/ 35 h 392"/>
              <a:gd name="T34" fmla="*/ 296 w 588"/>
              <a:gd name="T35" fmla="*/ 39 h 392"/>
              <a:gd name="T36" fmla="*/ 24 w 588"/>
              <a:gd name="T37" fmla="*/ 196 h 392"/>
              <a:gd name="T38" fmla="*/ 296 w 588"/>
              <a:gd name="T39" fmla="*/ 354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8" h="392">
                <a:moveTo>
                  <a:pt x="392" y="392"/>
                </a:moveTo>
                <a:cubicBezTo>
                  <a:pt x="392" y="392"/>
                  <a:pt x="392" y="392"/>
                  <a:pt x="392" y="392"/>
                </a:cubicBezTo>
                <a:cubicBezTo>
                  <a:pt x="359" y="392"/>
                  <a:pt x="327" y="384"/>
                  <a:pt x="298" y="369"/>
                </a:cubicBezTo>
                <a:cubicBezTo>
                  <a:pt x="289" y="364"/>
                  <a:pt x="289" y="364"/>
                  <a:pt x="289" y="364"/>
                </a:cubicBezTo>
                <a:cubicBezTo>
                  <a:pt x="0" y="196"/>
                  <a:pt x="0" y="196"/>
                  <a:pt x="0" y="196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327" y="9"/>
                  <a:pt x="359" y="0"/>
                  <a:pt x="392" y="0"/>
                </a:cubicBezTo>
                <a:cubicBezTo>
                  <a:pt x="444" y="0"/>
                  <a:pt x="493" y="21"/>
                  <a:pt x="530" y="58"/>
                </a:cubicBezTo>
                <a:cubicBezTo>
                  <a:pt x="567" y="95"/>
                  <a:pt x="588" y="144"/>
                  <a:pt x="588" y="196"/>
                </a:cubicBezTo>
                <a:cubicBezTo>
                  <a:pt x="588" y="304"/>
                  <a:pt x="500" y="392"/>
                  <a:pt x="392" y="392"/>
                </a:cubicBezTo>
                <a:close/>
                <a:moveTo>
                  <a:pt x="296" y="354"/>
                </a:moveTo>
                <a:cubicBezTo>
                  <a:pt x="304" y="358"/>
                  <a:pt x="304" y="358"/>
                  <a:pt x="304" y="358"/>
                </a:cubicBezTo>
                <a:cubicBezTo>
                  <a:pt x="331" y="373"/>
                  <a:pt x="361" y="380"/>
                  <a:pt x="392" y="380"/>
                </a:cubicBezTo>
                <a:cubicBezTo>
                  <a:pt x="493" y="380"/>
                  <a:pt x="576" y="298"/>
                  <a:pt x="576" y="196"/>
                </a:cubicBezTo>
                <a:cubicBezTo>
                  <a:pt x="576" y="147"/>
                  <a:pt x="556" y="101"/>
                  <a:pt x="522" y="66"/>
                </a:cubicBezTo>
                <a:cubicBezTo>
                  <a:pt x="487" y="31"/>
                  <a:pt x="441" y="12"/>
                  <a:pt x="392" y="12"/>
                </a:cubicBezTo>
                <a:cubicBezTo>
                  <a:pt x="361" y="12"/>
                  <a:pt x="331" y="20"/>
                  <a:pt x="304" y="35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4" y="196"/>
                  <a:pt x="24" y="196"/>
                  <a:pt x="24" y="196"/>
                </a:cubicBezTo>
                <a:lnTo>
                  <a:pt x="296" y="35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56">
            <a:extLst>
              <a:ext uri="{FF2B5EF4-FFF2-40B4-BE49-F238E27FC236}">
                <a16:creationId xmlns:a16="http://schemas.microsoft.com/office/drawing/2014/main" xmlns="" id="{722E99C6-2497-4EBB-9109-3F3968C0305C}"/>
              </a:ext>
            </a:extLst>
          </p:cNvPr>
          <p:cNvSpPr>
            <a:spLocks noEditPoints="1"/>
          </p:cNvSpPr>
          <p:nvPr/>
        </p:nvSpPr>
        <p:spPr bwMode="auto">
          <a:xfrm>
            <a:off x="5740792" y="4445621"/>
            <a:ext cx="1333500" cy="1701800"/>
          </a:xfrm>
          <a:custGeom>
            <a:avLst/>
            <a:gdLst>
              <a:gd name="T0" fmla="*/ 224 w 420"/>
              <a:gd name="T1" fmla="*/ 536 h 536"/>
              <a:gd name="T2" fmla="*/ 126 w 420"/>
              <a:gd name="T3" fmla="*/ 509 h 536"/>
              <a:gd name="T4" fmla="*/ 54 w 420"/>
              <a:gd name="T5" fmla="*/ 241 h 536"/>
              <a:gd name="T6" fmla="*/ 121 w 420"/>
              <a:gd name="T7" fmla="*/ 172 h 536"/>
              <a:gd name="T8" fmla="*/ 130 w 420"/>
              <a:gd name="T9" fmla="*/ 167 h 536"/>
              <a:gd name="T10" fmla="*/ 420 w 420"/>
              <a:gd name="T11" fmla="*/ 0 h 536"/>
              <a:gd name="T12" fmla="*/ 420 w 420"/>
              <a:gd name="T13" fmla="*/ 345 h 536"/>
              <a:gd name="T14" fmla="*/ 393 w 420"/>
              <a:gd name="T15" fmla="*/ 438 h 536"/>
              <a:gd name="T16" fmla="*/ 224 w 420"/>
              <a:gd name="T17" fmla="*/ 536 h 536"/>
              <a:gd name="T18" fmla="*/ 135 w 420"/>
              <a:gd name="T19" fmla="*/ 178 h 536"/>
              <a:gd name="T20" fmla="*/ 127 w 420"/>
              <a:gd name="T21" fmla="*/ 183 h 536"/>
              <a:gd name="T22" fmla="*/ 64 w 420"/>
              <a:gd name="T23" fmla="*/ 247 h 536"/>
              <a:gd name="T24" fmla="*/ 132 w 420"/>
              <a:gd name="T25" fmla="*/ 499 h 536"/>
              <a:gd name="T26" fmla="*/ 224 w 420"/>
              <a:gd name="T27" fmla="*/ 524 h 536"/>
              <a:gd name="T28" fmla="*/ 383 w 420"/>
              <a:gd name="T29" fmla="*/ 432 h 536"/>
              <a:gd name="T30" fmla="*/ 408 w 420"/>
              <a:gd name="T31" fmla="*/ 344 h 536"/>
              <a:gd name="T32" fmla="*/ 408 w 420"/>
              <a:gd name="T33" fmla="*/ 335 h 536"/>
              <a:gd name="T34" fmla="*/ 408 w 420"/>
              <a:gd name="T35" fmla="*/ 335 h 536"/>
              <a:gd name="T36" fmla="*/ 408 w 420"/>
              <a:gd name="T37" fmla="*/ 21 h 536"/>
              <a:gd name="T38" fmla="*/ 135 w 420"/>
              <a:gd name="T39" fmla="*/ 17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0" h="536">
                <a:moveTo>
                  <a:pt x="224" y="536"/>
                </a:moveTo>
                <a:cubicBezTo>
                  <a:pt x="189" y="536"/>
                  <a:pt x="155" y="526"/>
                  <a:pt x="126" y="509"/>
                </a:cubicBezTo>
                <a:cubicBezTo>
                  <a:pt x="32" y="455"/>
                  <a:pt x="0" y="335"/>
                  <a:pt x="54" y="241"/>
                </a:cubicBezTo>
                <a:cubicBezTo>
                  <a:pt x="70" y="213"/>
                  <a:pt x="94" y="189"/>
                  <a:pt x="121" y="172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420" y="0"/>
                  <a:pt x="420" y="0"/>
                  <a:pt x="420" y="0"/>
                </a:cubicBezTo>
                <a:cubicBezTo>
                  <a:pt x="420" y="345"/>
                  <a:pt x="420" y="345"/>
                  <a:pt x="420" y="345"/>
                </a:cubicBezTo>
                <a:cubicBezTo>
                  <a:pt x="419" y="377"/>
                  <a:pt x="410" y="409"/>
                  <a:pt x="393" y="438"/>
                </a:cubicBezTo>
                <a:cubicBezTo>
                  <a:pt x="359" y="498"/>
                  <a:pt x="293" y="536"/>
                  <a:pt x="224" y="536"/>
                </a:cubicBezTo>
                <a:close/>
                <a:moveTo>
                  <a:pt x="135" y="178"/>
                </a:moveTo>
                <a:cubicBezTo>
                  <a:pt x="127" y="183"/>
                  <a:pt x="127" y="183"/>
                  <a:pt x="127" y="183"/>
                </a:cubicBezTo>
                <a:cubicBezTo>
                  <a:pt x="101" y="198"/>
                  <a:pt x="80" y="221"/>
                  <a:pt x="64" y="247"/>
                </a:cubicBezTo>
                <a:cubicBezTo>
                  <a:pt x="14" y="335"/>
                  <a:pt x="44" y="448"/>
                  <a:pt x="132" y="499"/>
                </a:cubicBezTo>
                <a:cubicBezTo>
                  <a:pt x="160" y="515"/>
                  <a:pt x="191" y="524"/>
                  <a:pt x="224" y="524"/>
                </a:cubicBezTo>
                <a:cubicBezTo>
                  <a:pt x="289" y="524"/>
                  <a:pt x="350" y="488"/>
                  <a:pt x="383" y="432"/>
                </a:cubicBezTo>
                <a:cubicBezTo>
                  <a:pt x="398" y="405"/>
                  <a:pt x="407" y="375"/>
                  <a:pt x="408" y="344"/>
                </a:cubicBezTo>
                <a:cubicBezTo>
                  <a:pt x="408" y="335"/>
                  <a:pt x="408" y="335"/>
                  <a:pt x="408" y="335"/>
                </a:cubicBezTo>
                <a:cubicBezTo>
                  <a:pt x="408" y="335"/>
                  <a:pt x="408" y="335"/>
                  <a:pt x="408" y="335"/>
                </a:cubicBezTo>
                <a:cubicBezTo>
                  <a:pt x="408" y="21"/>
                  <a:pt x="408" y="21"/>
                  <a:pt x="408" y="21"/>
                </a:cubicBezTo>
                <a:lnTo>
                  <a:pt x="135" y="178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58">
            <a:extLst>
              <a:ext uri="{FF2B5EF4-FFF2-40B4-BE49-F238E27FC236}">
                <a16:creationId xmlns:a16="http://schemas.microsoft.com/office/drawing/2014/main" xmlns="" id="{456C4B1E-93C4-4972-ADA6-0C790834E54E}"/>
              </a:ext>
            </a:extLst>
          </p:cNvPr>
          <p:cNvSpPr>
            <a:spLocks noEditPoints="1"/>
          </p:cNvSpPr>
          <p:nvPr/>
        </p:nvSpPr>
        <p:spPr bwMode="auto">
          <a:xfrm>
            <a:off x="7220772" y="4453067"/>
            <a:ext cx="1333500" cy="1701800"/>
          </a:xfrm>
          <a:custGeom>
            <a:avLst/>
            <a:gdLst>
              <a:gd name="T0" fmla="*/ 196 w 420"/>
              <a:gd name="T1" fmla="*/ 536 h 536"/>
              <a:gd name="T2" fmla="*/ 27 w 420"/>
              <a:gd name="T3" fmla="*/ 438 h 536"/>
              <a:gd name="T4" fmla="*/ 0 w 420"/>
              <a:gd name="T5" fmla="*/ 345 h 536"/>
              <a:gd name="T6" fmla="*/ 0 w 420"/>
              <a:gd name="T7" fmla="*/ 335 h 536"/>
              <a:gd name="T8" fmla="*/ 0 w 420"/>
              <a:gd name="T9" fmla="*/ 335 h 536"/>
              <a:gd name="T10" fmla="*/ 0 w 420"/>
              <a:gd name="T11" fmla="*/ 0 h 536"/>
              <a:gd name="T12" fmla="*/ 299 w 420"/>
              <a:gd name="T13" fmla="*/ 172 h 536"/>
              <a:gd name="T14" fmla="*/ 366 w 420"/>
              <a:gd name="T15" fmla="*/ 241 h 536"/>
              <a:gd name="T16" fmla="*/ 294 w 420"/>
              <a:gd name="T17" fmla="*/ 509 h 536"/>
              <a:gd name="T18" fmla="*/ 196 w 420"/>
              <a:gd name="T19" fmla="*/ 536 h 536"/>
              <a:gd name="T20" fmla="*/ 12 w 420"/>
              <a:gd name="T21" fmla="*/ 336 h 536"/>
              <a:gd name="T22" fmla="*/ 12 w 420"/>
              <a:gd name="T23" fmla="*/ 344 h 536"/>
              <a:gd name="T24" fmla="*/ 37 w 420"/>
              <a:gd name="T25" fmla="*/ 432 h 536"/>
              <a:gd name="T26" fmla="*/ 196 w 420"/>
              <a:gd name="T27" fmla="*/ 524 h 536"/>
              <a:gd name="T28" fmla="*/ 288 w 420"/>
              <a:gd name="T29" fmla="*/ 499 h 536"/>
              <a:gd name="T30" fmla="*/ 356 w 420"/>
              <a:gd name="T31" fmla="*/ 247 h 536"/>
              <a:gd name="T32" fmla="*/ 293 w 420"/>
              <a:gd name="T33" fmla="*/ 183 h 536"/>
              <a:gd name="T34" fmla="*/ 285 w 420"/>
              <a:gd name="T35" fmla="*/ 178 h 536"/>
              <a:gd name="T36" fmla="*/ 12 w 420"/>
              <a:gd name="T37" fmla="*/ 21 h 536"/>
              <a:gd name="T38" fmla="*/ 12 w 420"/>
              <a:gd name="T39" fmla="*/ 335 h 536"/>
              <a:gd name="T40" fmla="*/ 12 w 420"/>
              <a:gd name="T41" fmla="*/ 3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0" h="536">
                <a:moveTo>
                  <a:pt x="196" y="536"/>
                </a:moveTo>
                <a:cubicBezTo>
                  <a:pt x="127" y="536"/>
                  <a:pt x="61" y="498"/>
                  <a:pt x="27" y="438"/>
                </a:cubicBezTo>
                <a:cubicBezTo>
                  <a:pt x="10" y="409"/>
                  <a:pt x="1" y="377"/>
                  <a:pt x="0" y="345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0"/>
                  <a:pt x="0" y="0"/>
                  <a:pt x="0" y="0"/>
                </a:cubicBezTo>
                <a:cubicBezTo>
                  <a:pt x="299" y="172"/>
                  <a:pt x="299" y="172"/>
                  <a:pt x="299" y="172"/>
                </a:cubicBezTo>
                <a:cubicBezTo>
                  <a:pt x="326" y="189"/>
                  <a:pt x="350" y="213"/>
                  <a:pt x="366" y="241"/>
                </a:cubicBezTo>
                <a:cubicBezTo>
                  <a:pt x="420" y="335"/>
                  <a:pt x="388" y="455"/>
                  <a:pt x="294" y="509"/>
                </a:cubicBezTo>
                <a:cubicBezTo>
                  <a:pt x="265" y="526"/>
                  <a:pt x="231" y="536"/>
                  <a:pt x="196" y="536"/>
                </a:cubicBezTo>
                <a:close/>
                <a:moveTo>
                  <a:pt x="12" y="336"/>
                </a:moveTo>
                <a:cubicBezTo>
                  <a:pt x="12" y="344"/>
                  <a:pt x="12" y="344"/>
                  <a:pt x="12" y="344"/>
                </a:cubicBezTo>
                <a:cubicBezTo>
                  <a:pt x="13" y="375"/>
                  <a:pt x="22" y="405"/>
                  <a:pt x="37" y="432"/>
                </a:cubicBezTo>
                <a:cubicBezTo>
                  <a:pt x="70" y="488"/>
                  <a:pt x="131" y="524"/>
                  <a:pt x="196" y="524"/>
                </a:cubicBezTo>
                <a:cubicBezTo>
                  <a:pt x="229" y="524"/>
                  <a:pt x="260" y="515"/>
                  <a:pt x="288" y="499"/>
                </a:cubicBezTo>
                <a:cubicBezTo>
                  <a:pt x="376" y="448"/>
                  <a:pt x="406" y="335"/>
                  <a:pt x="356" y="247"/>
                </a:cubicBezTo>
                <a:cubicBezTo>
                  <a:pt x="340" y="221"/>
                  <a:pt x="319" y="198"/>
                  <a:pt x="293" y="183"/>
                </a:cubicBezTo>
                <a:cubicBezTo>
                  <a:pt x="285" y="178"/>
                  <a:pt x="285" y="178"/>
                  <a:pt x="285" y="178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335"/>
                  <a:pt x="12" y="335"/>
                  <a:pt x="12" y="335"/>
                </a:cubicBezTo>
                <a:lnTo>
                  <a:pt x="12" y="3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0F6784F-FB59-4366-B5BC-CD2903B1D1AC}"/>
              </a:ext>
            </a:extLst>
          </p:cNvPr>
          <p:cNvPicPr>
            <a:picLocks/>
          </p:cNvPicPr>
          <p:nvPr/>
        </p:nvPicPr>
        <p:blipFill>
          <a:blip r:embed="rId7"/>
          <a:srcRect l="5511" r="21534" b="2727"/>
          <a:stretch>
            <a:fillRect/>
          </a:stretch>
        </p:blipFill>
        <p:spPr>
          <a:xfrm>
            <a:off x="5879970" y="2593717"/>
            <a:ext cx="1077791" cy="1088749"/>
          </a:xfrm>
          <a:prstGeom prst="ellipse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5A5F713-C1C2-4AF8-951D-321119B2F73C}"/>
              </a:ext>
            </a:extLst>
          </p:cNvPr>
          <p:cNvPicPr>
            <a:picLocks/>
          </p:cNvPicPr>
          <p:nvPr/>
        </p:nvPicPr>
        <p:blipFill>
          <a:blip r:embed="rId8"/>
          <a:srcRect l="12500" r="12500"/>
          <a:stretch>
            <a:fillRect/>
          </a:stretch>
        </p:blipFill>
        <p:spPr>
          <a:xfrm>
            <a:off x="7295061" y="2562455"/>
            <a:ext cx="1063057" cy="1051941"/>
          </a:xfrm>
          <a:prstGeom prst="ellipse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0F36CF5-ED6A-42F3-9A52-9DD7E7632E03}"/>
              </a:ext>
            </a:extLst>
          </p:cNvPr>
          <p:cNvPicPr>
            <a:picLocks/>
          </p:cNvPicPr>
          <p:nvPr/>
        </p:nvPicPr>
        <p:blipFill>
          <a:blip r:embed="rId9"/>
          <a:srcRect l="14375" r="19034" b="51"/>
          <a:stretch>
            <a:fillRect/>
          </a:stretch>
        </p:blipFill>
        <p:spPr>
          <a:xfrm>
            <a:off x="8014713" y="3710480"/>
            <a:ext cx="1079118" cy="1089560"/>
          </a:xfrm>
          <a:prstGeom prst="ellipse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5F3F71-A550-4547-8AA9-15B2FEC08E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73" y="3763501"/>
            <a:ext cx="1080504" cy="1080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54DBDD-8AC4-4401-87D7-B8B8BD6BD4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07" y="4972321"/>
            <a:ext cx="1088396" cy="1088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2FE36C-3BDF-4A60-B94F-28F33D7A00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50" y="4993403"/>
            <a:ext cx="1073193" cy="10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84734"/>
            <a:ext cx="4061611" cy="4111881"/>
          </a:xfrm>
          <a:prstGeom prst="rect">
            <a:avLst/>
          </a:prstGeom>
        </p:spPr>
      </p:pic>
      <p:sp>
        <p:nvSpPr>
          <p:cNvPr id="1048598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1022465" y="2606992"/>
            <a:ext cx="2352502" cy="120032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en-US" altLang="zh-CN" sz="24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5729" name="直接连接符 14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4280524" y="983915"/>
            <a:ext cx="6620839" cy="8117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文本框 19"/>
          <p:cNvSpPr txBox="1"/>
          <p:nvPr/>
        </p:nvSpPr>
        <p:spPr>
          <a:xfrm>
            <a:off x="5039957" y="440833"/>
            <a:ext cx="58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Реализационное направление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4" name="图片 23"/>
          <p:cNvPicPr>
            <a:picLocks noChangeAspect="1"/>
          </p:cNvPicPr>
          <p:nvPr/>
        </p:nvPicPr>
        <p:blipFill rotWithShape="1">
          <a:blip r:embed="rId4"/>
          <a:srcRect r="65386"/>
          <a:stretch>
            <a:fillRect/>
          </a:stretch>
        </p:blipFill>
        <p:spPr>
          <a:xfrm rot="16200000">
            <a:off x="4528810" y="322726"/>
            <a:ext cx="262860" cy="759434"/>
          </a:xfrm>
          <a:prstGeom prst="rect">
            <a:avLst/>
          </a:prstGeom>
        </p:spPr>
      </p:pic>
      <p:sp>
        <p:nvSpPr>
          <p:cNvPr id="1048600" name="文本框 3"/>
          <p:cNvSpPr txBox="1"/>
          <p:nvPr/>
        </p:nvSpPr>
        <p:spPr>
          <a:xfrm>
            <a:off x="4569412" y="1043250"/>
            <a:ext cx="532733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Тьютор создает специальные условия для ребенка</a:t>
            </a:r>
          </a:p>
        </p:txBody>
      </p:sp>
      <p:grpSp>
        <p:nvGrpSpPr>
          <p:cNvPr id="45" name="Группа 5"/>
          <p:cNvGrpSpPr/>
          <p:nvPr/>
        </p:nvGrpSpPr>
        <p:grpSpPr>
          <a:xfrm>
            <a:off x="722062" y="4896615"/>
            <a:ext cx="1474583" cy="2012851"/>
            <a:chOff x="10175967" y="4349775"/>
            <a:chExt cx="1866196" cy="2547414"/>
          </a:xfrm>
        </p:grpSpPr>
        <p:pic>
          <p:nvPicPr>
            <p:cNvPr id="2097156" name="Рисунок 6"/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097157" name="Объект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1E06EE6F-C9F3-49DD-8D26-EF2617A1A4DE}"/>
              </a:ext>
            </a:extLst>
          </p:cNvPr>
          <p:cNvSpPr/>
          <p:nvPr/>
        </p:nvSpPr>
        <p:spPr>
          <a:xfrm>
            <a:off x="4552988" y="1802354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Рабочий день начинается за 20 минут до начала уроков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9B37A492-55C0-4601-AA2C-EDEAAA0E7E08}"/>
              </a:ext>
            </a:extLst>
          </p:cNvPr>
          <p:cNvSpPr/>
          <p:nvPr/>
        </p:nvSpPr>
        <p:spPr>
          <a:xfrm>
            <a:off x="7027598" y="3423858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Проведение индивидуальных занятий</a:t>
            </a:r>
          </a:p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5698DF0D-0692-4F37-B5A2-D6EB3669166F}"/>
              </a:ext>
            </a:extLst>
          </p:cNvPr>
          <p:cNvSpPr/>
          <p:nvPr/>
        </p:nvSpPr>
        <p:spPr>
          <a:xfrm>
            <a:off x="9468406" y="1811554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Сопровождение ребенка во внеурочной деятельности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8584629B-0986-47BC-AEC5-33316C7D087E}"/>
              </a:ext>
            </a:extLst>
          </p:cNvPr>
          <p:cNvSpPr/>
          <p:nvPr/>
        </p:nvSpPr>
        <p:spPr>
          <a:xfrm>
            <a:off x="7027598" y="1821047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Сопровождение на групповых занятиях и в классе инклюзии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F0EBB0C6-E86A-4C3B-A562-962F1A156118}"/>
              </a:ext>
            </a:extLst>
          </p:cNvPr>
          <p:cNvSpPr/>
          <p:nvPr/>
        </p:nvSpPr>
        <p:spPr>
          <a:xfrm>
            <a:off x="4552988" y="5064384"/>
            <a:ext cx="2228850" cy="14424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Обсуждение расписания на день, правил поведения в школе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1BAE7A6C-F102-4882-A05C-3CE18E9192E3}"/>
              </a:ext>
            </a:extLst>
          </p:cNvPr>
          <p:cNvSpPr/>
          <p:nvPr/>
        </p:nvSpPr>
        <p:spPr>
          <a:xfrm>
            <a:off x="9444947" y="3419972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Сопровождение ребенка до выхода из школы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193E34C7-7D9C-4213-9104-D472ED61D0F9}"/>
              </a:ext>
            </a:extLst>
          </p:cNvPr>
          <p:cNvSpPr/>
          <p:nvPr/>
        </p:nvSpPr>
        <p:spPr>
          <a:xfrm>
            <a:off x="4569412" y="3433369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Встреча </a:t>
            </a:r>
            <a:r>
              <a:rPr lang="ru-RU" dirty="0" err="1">
                <a:solidFill>
                  <a:schemeClr val="tx1"/>
                </a:solidFill>
              </a:rPr>
              <a:t>тьюторанта</a:t>
            </a:r>
            <a:r>
              <a:rPr lang="ru-RU" dirty="0">
                <a:solidFill>
                  <a:schemeClr val="tx1"/>
                </a:solidFill>
              </a:rPr>
              <a:t> в холле школы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BFF55E5A-BB09-41D5-ACB2-5755982E060F}"/>
              </a:ext>
            </a:extLst>
          </p:cNvPr>
          <p:cNvSpPr/>
          <p:nvPr/>
        </p:nvSpPr>
        <p:spPr>
          <a:xfrm>
            <a:off x="7022745" y="5046900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Помощь к подготовке уроков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2AD078B5-B991-4659-B48C-B840C7B46835}"/>
              </a:ext>
            </a:extLst>
          </p:cNvPr>
          <p:cNvSpPr/>
          <p:nvPr/>
        </p:nvSpPr>
        <p:spPr>
          <a:xfrm>
            <a:off x="9444947" y="5046900"/>
            <a:ext cx="2228850" cy="1421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Заполнение текущей документации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77C26BE0-B746-4BF1-B0AD-D9FD0DBDDA46}"/>
              </a:ext>
            </a:extLst>
          </p:cNvPr>
          <p:cNvSpPr/>
          <p:nvPr/>
        </p:nvSpPr>
        <p:spPr>
          <a:xfrm>
            <a:off x="5391774" y="3239479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xmlns="" id="{C6F4E0DA-A377-4D4D-9267-74E9DDE8DB5B}"/>
              </a:ext>
            </a:extLst>
          </p:cNvPr>
          <p:cNvSpPr/>
          <p:nvPr/>
        </p:nvSpPr>
        <p:spPr>
          <a:xfrm>
            <a:off x="5391774" y="4844609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xmlns="" id="{C2B4F6D9-F4A7-4A70-A99F-4132EA19A4A7}"/>
              </a:ext>
            </a:extLst>
          </p:cNvPr>
          <p:cNvSpPr/>
          <p:nvPr/>
        </p:nvSpPr>
        <p:spPr>
          <a:xfrm rot="10800000">
            <a:off x="7826024" y="3100895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xmlns="" id="{9A3E414D-6479-4F88-B3BF-53616963353E}"/>
              </a:ext>
            </a:extLst>
          </p:cNvPr>
          <p:cNvSpPr/>
          <p:nvPr/>
        </p:nvSpPr>
        <p:spPr>
          <a:xfrm>
            <a:off x="10253787" y="4841280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xmlns="" id="{7571FAFC-2A23-466F-BDD8-3E863DCAE95F}"/>
              </a:ext>
            </a:extLst>
          </p:cNvPr>
          <p:cNvSpPr/>
          <p:nvPr/>
        </p:nvSpPr>
        <p:spPr>
          <a:xfrm>
            <a:off x="10283733" y="3242318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02720CCF-91C5-468D-8832-6B36F28D961A}"/>
              </a:ext>
            </a:extLst>
          </p:cNvPr>
          <p:cNvSpPr/>
          <p:nvPr/>
        </p:nvSpPr>
        <p:spPr>
          <a:xfrm>
            <a:off x="6797124" y="5528021"/>
            <a:ext cx="451241" cy="459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xmlns="" id="{82CD41F4-2BA2-456E-929D-0A31A2A0A436}"/>
              </a:ext>
            </a:extLst>
          </p:cNvPr>
          <p:cNvSpPr/>
          <p:nvPr/>
        </p:nvSpPr>
        <p:spPr>
          <a:xfrm rot="10800000">
            <a:off x="7822781" y="4730433"/>
            <a:ext cx="551278" cy="31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xmlns="" id="{F570B4A8-B50C-4AB5-9664-73C395F34AD2}"/>
              </a:ext>
            </a:extLst>
          </p:cNvPr>
          <p:cNvSpPr/>
          <p:nvPr/>
        </p:nvSpPr>
        <p:spPr>
          <a:xfrm>
            <a:off x="9251595" y="2337511"/>
            <a:ext cx="451241" cy="459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84734"/>
            <a:ext cx="4061611" cy="4111881"/>
          </a:xfrm>
          <a:prstGeom prst="rect">
            <a:avLst/>
          </a:prstGeom>
        </p:spPr>
      </p:pic>
      <p:sp>
        <p:nvSpPr>
          <p:cNvPr id="1048598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1045220" y="2621280"/>
            <a:ext cx="2308081" cy="120032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oming Soon"/>
                <a:ea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en-US" altLang="zh-CN" sz="2400" b="1" dirty="0">
              <a:solidFill>
                <a:srgbClr val="000000"/>
              </a:solidFill>
              <a:latin typeface="Coming Soo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5729" name="直接连接符 14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4340187" y="1144399"/>
            <a:ext cx="6620839" cy="8117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文本框 19"/>
          <p:cNvSpPr txBox="1"/>
          <p:nvPr/>
        </p:nvSpPr>
        <p:spPr>
          <a:xfrm>
            <a:off x="4711411" y="563101"/>
            <a:ext cx="606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Аналитическое направление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4" name="图片 23"/>
          <p:cNvPicPr>
            <a:picLocks noChangeAspect="1"/>
          </p:cNvPicPr>
          <p:nvPr/>
        </p:nvPicPr>
        <p:blipFill rotWithShape="1">
          <a:blip r:embed="rId4"/>
          <a:srcRect r="65386"/>
          <a:stretch>
            <a:fillRect/>
          </a:stretch>
        </p:blipFill>
        <p:spPr>
          <a:xfrm rot="16200000">
            <a:off x="4588474" y="450901"/>
            <a:ext cx="262860" cy="759434"/>
          </a:xfrm>
          <a:prstGeom prst="rect">
            <a:avLst/>
          </a:prstGeom>
        </p:spPr>
      </p:pic>
      <p:sp>
        <p:nvSpPr>
          <p:cNvPr id="1048600" name="文本框 3"/>
          <p:cNvSpPr txBox="1"/>
          <p:nvPr/>
        </p:nvSpPr>
        <p:spPr>
          <a:xfrm>
            <a:off x="4711411" y="1210594"/>
            <a:ext cx="532733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Тьютор анализирует эффективность освоения программы ребенком</a:t>
            </a:r>
          </a:p>
        </p:txBody>
      </p:sp>
      <p:grpSp>
        <p:nvGrpSpPr>
          <p:cNvPr id="45" name="Группа 5"/>
          <p:cNvGrpSpPr/>
          <p:nvPr/>
        </p:nvGrpSpPr>
        <p:grpSpPr>
          <a:xfrm>
            <a:off x="10466137" y="4845149"/>
            <a:ext cx="1474583" cy="2012851"/>
            <a:chOff x="10175967" y="4349775"/>
            <a:chExt cx="1866196" cy="2547414"/>
          </a:xfrm>
        </p:grpSpPr>
        <p:pic>
          <p:nvPicPr>
            <p:cNvPr id="2097156" name="Рисунок 6"/>
            <p:cNvPicPr>
              <a:picLocks/>
            </p:cNvPicPr>
            <p:nvPr/>
          </p:nvPicPr>
          <p:blipFill rotWithShape="1">
            <a:blip r:embed="rId5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097157" name="Объект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sp>
        <p:nvSpPr>
          <p:cNvPr id="30" name="矩形 7">
            <a:extLst>
              <a:ext uri="{FF2B5EF4-FFF2-40B4-BE49-F238E27FC236}">
                <a16:creationId xmlns:a16="http://schemas.microsoft.com/office/drawing/2014/main" xmlns="" id="{444B704B-70AE-4EB3-8E28-C0F91B0577EF}"/>
              </a:ext>
            </a:extLst>
          </p:cNvPr>
          <p:cNvSpPr/>
          <p:nvPr/>
        </p:nvSpPr>
        <p:spPr>
          <a:xfrm>
            <a:off x="4567310" y="1912335"/>
            <a:ext cx="5768190" cy="4727188"/>
          </a:xfrm>
          <a:prstGeom prst="rect">
            <a:avLst/>
          </a:prstGeom>
          <a:noFill/>
          <a:ln w="508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0">
            <a:extLst>
              <a:ext uri="{FF2B5EF4-FFF2-40B4-BE49-F238E27FC236}">
                <a16:creationId xmlns:a16="http://schemas.microsoft.com/office/drawing/2014/main" xmlns="" id="{F352585A-CAC0-4E6D-A653-B9DB545DA83A}"/>
              </a:ext>
            </a:extLst>
          </p:cNvPr>
          <p:cNvSpPr txBox="1"/>
          <p:nvPr/>
        </p:nvSpPr>
        <p:spPr>
          <a:xfrm>
            <a:off x="4627278" y="1867282"/>
            <a:ext cx="5648253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Интерпретация данных:</a:t>
            </a:r>
          </a:p>
          <a:p>
            <a:pPr marL="342900" indent="-342900">
              <a:buFontTx/>
              <a:buChar char="-"/>
            </a:pP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Сопоставление результатов 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(сравнение результатов наблюдения, тестирования и учебной деятельности, выявление корреляции между ними);</a:t>
            </a:r>
          </a:p>
          <a:p>
            <a:pPr marL="342900" indent="-342900">
              <a:buFontTx/>
              <a:buChar char="-"/>
            </a:pP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Формулирование выводов 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(объяснение причин изменений в поведении, успеваемости, выявлений факторов, влияющие на эффективность обучения;</a:t>
            </a:r>
          </a:p>
          <a:p>
            <a:pPr marL="342900" indent="-342900">
              <a:buFontTx/>
              <a:buChar char="-"/>
            </a:pP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Определение необходимых изменений 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(формулирование конкретных рекомендаций по корректировке индивидуального плана, методов обучения, условий взаимодействия с ребенком).</a:t>
            </a:r>
          </a:p>
          <a:p>
            <a:pPr algn="ctr"/>
            <a:endParaRPr lang="zh-CN" altLang="en-US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bldLvl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82955" y="1482176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122247" y="740231"/>
            <a:ext cx="105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Рабочая документация тьютора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608" y="678902"/>
            <a:ext cx="1152113" cy="1152143"/>
          </a:xfrm>
          <a:prstGeom prst="rect">
            <a:avLst/>
          </a:prstGeom>
        </p:spPr>
      </p:pic>
      <p:sp>
        <p:nvSpPr>
          <p:cNvPr id="25" name="PA_椭圆 5">
            <a:extLst>
              <a:ext uri="{FF2B5EF4-FFF2-40B4-BE49-F238E27FC236}">
                <a16:creationId xmlns:a16="http://schemas.microsoft.com/office/drawing/2014/main" xmlns="" id="{07D7CDEF-258F-4960-952B-956CDF6639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70985" y="3118366"/>
            <a:ext cx="1947999" cy="181919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/>
              <a:t>Документы</a:t>
            </a:r>
            <a:endParaRPr lang="zh-CN" altLang="en-US" dirty="0"/>
          </a:p>
        </p:txBody>
      </p:sp>
      <p:sp>
        <p:nvSpPr>
          <p:cNvPr id="26" name="PA_任意多边形 44">
            <a:extLst>
              <a:ext uri="{FF2B5EF4-FFF2-40B4-BE49-F238E27FC236}">
                <a16:creationId xmlns:a16="http://schemas.microsoft.com/office/drawing/2014/main" xmlns="" id="{0F5919E0-B6FE-4FC3-9A13-94FF28F1ED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4913" y="2155733"/>
            <a:ext cx="4405338" cy="1711012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825272 h 1952352"/>
              <a:gd name="connsiteX4" fmla="*/ 5136284 w 5225694"/>
              <a:gd name="connsiteY4" fmla="*/ 838917 h 1952352"/>
              <a:gd name="connsiteX5" fmla="*/ 4126117 w 5225694"/>
              <a:gd name="connsiteY5" fmla="*/ 1849083 h 1952352"/>
              <a:gd name="connsiteX6" fmla="*/ 411570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825272"/>
                </a:lnTo>
                <a:lnTo>
                  <a:pt x="5136284" y="838917"/>
                </a:lnTo>
                <a:cubicBezTo>
                  <a:pt x="4629239" y="942674"/>
                  <a:pt x="4229874" y="1342039"/>
                  <a:pt x="4126117" y="1849083"/>
                </a:cubicBezTo>
                <a:lnTo>
                  <a:pt x="4115707" y="1952352"/>
                </a:ln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PA_任意多边形 45">
            <a:extLst>
              <a:ext uri="{FF2B5EF4-FFF2-40B4-BE49-F238E27FC236}">
                <a16:creationId xmlns:a16="http://schemas.microsoft.com/office/drawing/2014/main" xmlns="" id="{854E6AB4-4B55-4D1C-A215-C1AD3F8043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99542" y="2153482"/>
            <a:ext cx="4455643" cy="1753172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1109988 w 5225694"/>
              <a:gd name="connsiteY5" fmla="*/ 1952352 h 1952352"/>
              <a:gd name="connsiteX6" fmla="*/ 1099577 w 5225694"/>
              <a:gd name="connsiteY6" fmla="*/ 1849083 h 1952352"/>
              <a:gd name="connsiteX7" fmla="*/ 89411 w 5225694"/>
              <a:gd name="connsiteY7" fmla="*/ 838917 h 1952352"/>
              <a:gd name="connsiteX8" fmla="*/ 0 w 5225694"/>
              <a:gd name="connsiteY8" fmla="*/ 825272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1109988" y="1952352"/>
                </a:lnTo>
                <a:lnTo>
                  <a:pt x="1099577" y="1849083"/>
                </a:lnTo>
                <a:cubicBezTo>
                  <a:pt x="995821" y="1342039"/>
                  <a:pt x="596456" y="942674"/>
                  <a:pt x="89411" y="838917"/>
                </a:cubicBezTo>
                <a:lnTo>
                  <a:pt x="0" y="825272"/>
                </a:ln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PA_任意多边形 47">
            <a:extLst>
              <a:ext uri="{FF2B5EF4-FFF2-40B4-BE49-F238E27FC236}">
                <a16:creationId xmlns:a16="http://schemas.microsoft.com/office/drawing/2014/main" xmlns="" id="{E1D6A376-AC9A-493A-AE68-1BE38ABCFC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4607" y="4149273"/>
            <a:ext cx="4455643" cy="1753172"/>
          </a:xfrm>
          <a:custGeom>
            <a:avLst/>
            <a:gdLst>
              <a:gd name="connsiteX0" fmla="*/ 206207 w 5225694"/>
              <a:gd name="connsiteY0" fmla="*/ 0 h 1952352"/>
              <a:gd name="connsiteX1" fmla="*/ 4115707 w 5225694"/>
              <a:gd name="connsiteY1" fmla="*/ 0 h 1952352"/>
              <a:gd name="connsiteX2" fmla="*/ 4126117 w 5225694"/>
              <a:gd name="connsiteY2" fmla="*/ 103268 h 1952352"/>
              <a:gd name="connsiteX3" fmla="*/ 5136284 w 5225694"/>
              <a:gd name="connsiteY3" fmla="*/ 1113434 h 1952352"/>
              <a:gd name="connsiteX4" fmla="*/ 5225694 w 5225694"/>
              <a:gd name="connsiteY4" fmla="*/ 1127080 h 1952352"/>
              <a:gd name="connsiteX5" fmla="*/ 5225694 w 5225694"/>
              <a:gd name="connsiteY5" fmla="*/ 1746145 h 1952352"/>
              <a:gd name="connsiteX6" fmla="*/ 501948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4115707" y="0"/>
                </a:lnTo>
                <a:lnTo>
                  <a:pt x="4126117" y="103268"/>
                </a:lnTo>
                <a:cubicBezTo>
                  <a:pt x="4229874" y="610313"/>
                  <a:pt x="4629239" y="1009678"/>
                  <a:pt x="5136284" y="1113434"/>
                </a:cubicBezTo>
                <a:lnTo>
                  <a:pt x="5225694" y="1127080"/>
                </a:ln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PA_任意多边形 46">
            <a:extLst>
              <a:ext uri="{FF2B5EF4-FFF2-40B4-BE49-F238E27FC236}">
                <a16:creationId xmlns:a16="http://schemas.microsoft.com/office/drawing/2014/main" xmlns="" id="{96659FB9-E86F-4EDC-888E-974CF267B0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96138" y="4149273"/>
            <a:ext cx="4520044" cy="1753172"/>
          </a:xfrm>
          <a:custGeom>
            <a:avLst/>
            <a:gdLst>
              <a:gd name="connsiteX0" fmla="*/ 110998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206207 w 5225694"/>
              <a:gd name="connsiteY5" fmla="*/ 1952352 h 1952352"/>
              <a:gd name="connsiteX6" fmla="*/ 0 w 5225694"/>
              <a:gd name="connsiteY6" fmla="*/ 1746145 h 1952352"/>
              <a:gd name="connsiteX7" fmla="*/ 0 w 5225694"/>
              <a:gd name="connsiteY7" fmla="*/ 1127080 h 1952352"/>
              <a:gd name="connsiteX8" fmla="*/ 89411 w 5225694"/>
              <a:gd name="connsiteY8" fmla="*/ 1113434 h 1952352"/>
              <a:gd name="connsiteX9" fmla="*/ 1099577 w 5225694"/>
              <a:gd name="connsiteY9" fmla="*/ 103268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694" h="1952352">
                <a:moveTo>
                  <a:pt x="110998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1127080"/>
                </a:lnTo>
                <a:lnTo>
                  <a:pt x="89411" y="1113434"/>
                </a:lnTo>
                <a:cubicBezTo>
                  <a:pt x="596456" y="1009678"/>
                  <a:pt x="995821" y="610313"/>
                  <a:pt x="1099577" y="103268"/>
                </a:cubicBezTo>
                <a:close/>
              </a:path>
            </a:pathLst>
          </a:cu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xmlns="" id="{6ADBC14A-E3E4-48FB-8363-98399ADFE027}"/>
              </a:ext>
            </a:extLst>
          </p:cNvPr>
          <p:cNvSpPr txBox="1"/>
          <p:nvPr/>
        </p:nvSpPr>
        <p:spPr>
          <a:xfrm>
            <a:off x="666599" y="2235937"/>
            <a:ext cx="3417000" cy="14724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>
                <a:latin typeface="Arial" panose="020B0604020202020204" pitchFamily="34" charset="0"/>
                <a:ea typeface="+mj-ea"/>
              </a:rPr>
              <a:t>Журнал учета рабочего времени, циклограмма работы тьютора, индивидуальная программа, перспективный план и график.</a:t>
            </a:r>
            <a:endParaRPr lang="en-US" altLang="zh-CN" sz="1600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31" name="文本框 18">
            <a:extLst>
              <a:ext uri="{FF2B5EF4-FFF2-40B4-BE49-F238E27FC236}">
                <a16:creationId xmlns:a16="http://schemas.microsoft.com/office/drawing/2014/main" xmlns="" id="{99221738-0BFE-4DD7-B7E3-D2A386EADD02}"/>
              </a:ext>
            </a:extLst>
          </p:cNvPr>
          <p:cNvSpPr txBox="1"/>
          <p:nvPr/>
        </p:nvSpPr>
        <p:spPr>
          <a:xfrm>
            <a:off x="683113" y="4117150"/>
            <a:ext cx="3078737" cy="17531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>
                <a:latin typeface="Arial" panose="020B0604020202020204" pitchFamily="34" charset="0"/>
                <a:ea typeface="+mj-ea"/>
              </a:rPr>
              <a:t>Чек-листы для проведения индивидуальных занятий и протокол для отработки навыков, лист наблюдения за ребенком в инклюзивном классе</a:t>
            </a: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xmlns="" id="{C7AC67C6-858F-4C5A-8930-1A9831DA98D6}"/>
              </a:ext>
            </a:extLst>
          </p:cNvPr>
          <p:cNvSpPr txBox="1"/>
          <p:nvPr/>
        </p:nvSpPr>
        <p:spPr>
          <a:xfrm>
            <a:off x="6096000" y="2121159"/>
            <a:ext cx="3678991" cy="17531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>
                <a:latin typeface="Arial" panose="020B0604020202020204" pitchFamily="34" charset="0"/>
                <a:ea typeface="+mj-ea"/>
              </a:rPr>
              <a:t>Форма наблюдения поведения обучающегося с РАС (эмоционально-поведенческие особенности, особенности работоспособности, особенности познавательной деятельности)</a:t>
            </a:r>
            <a:endParaRPr lang="en-US" altLang="zh-CN" sz="1600" b="1" dirty="0">
              <a:latin typeface="Arial" panose="020B0604020202020204" pitchFamily="34" charset="0"/>
              <a:ea typeface="+mj-ea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xmlns="" id="{B9CAB165-8884-4560-93E8-F2F79DD5059A}"/>
              </a:ext>
            </a:extLst>
          </p:cNvPr>
          <p:cNvSpPr txBox="1"/>
          <p:nvPr/>
        </p:nvSpPr>
        <p:spPr>
          <a:xfrm>
            <a:off x="6243284" y="4257509"/>
            <a:ext cx="2926012" cy="14724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>
                <a:latin typeface="Arial" panose="020B0604020202020204" pitchFamily="34" charset="0"/>
                <a:ea typeface="+mj-ea"/>
              </a:rPr>
              <a:t>Информационный лист обучающегося (анамнестические и актуальные данные обучающегося)</a:t>
            </a:r>
            <a:endParaRPr lang="en-US" altLang="zh-CN" sz="1600" b="1" dirty="0"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08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98194" y="1213731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0" y="567400"/>
            <a:ext cx="105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Чек-лист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10418489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08" y="678902"/>
            <a:ext cx="1152113" cy="1152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CA0968-D4DB-482F-9DAD-5B801888B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28" y="1831045"/>
            <a:ext cx="8115300" cy="459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31C123-95DD-4D69-B6EF-7060553F8160}"/>
              </a:ext>
            </a:extLst>
          </p:cNvPr>
          <p:cNvSpPr txBox="1"/>
          <p:nvPr/>
        </p:nvSpPr>
        <p:spPr>
          <a:xfrm>
            <a:off x="8519908" y="1352744"/>
            <a:ext cx="3124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 – самостоятельная работа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 – частичная вербальная подсказка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 – полная вербальная подсказка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 – наводящие вопросы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 – нежелательное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99149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>
            <a:cxnSpLocks/>
          </p:cNvCxnSpPr>
          <p:nvPr/>
        </p:nvCxnSpPr>
        <p:spPr>
          <a:xfrm flipH="1">
            <a:off x="1582955" y="1482176"/>
            <a:ext cx="10464801" cy="27360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文本框 5"/>
          <p:cNvSpPr txBox="1"/>
          <p:nvPr/>
        </p:nvSpPr>
        <p:spPr>
          <a:xfrm>
            <a:off x="404608" y="783227"/>
            <a:ext cx="105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Протокол  для отработки навыков</a:t>
            </a:r>
            <a:endParaRPr lang="zh-CN" altLang="en-US" sz="36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1D64761-E8D9-48B9-9614-BFA61766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07646"/>
            <a:ext cx="6433238" cy="29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405BBA5-1FBD-4B57-95E2-DB70F350C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08" y="678902"/>
            <a:ext cx="1152113" cy="11521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E62E20-C429-49B0-A4F8-F394C0CC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46" y="3543300"/>
            <a:ext cx="6370588" cy="29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5">
            <a:extLst>
              <a:ext uri="{FF2B5EF4-FFF2-40B4-BE49-F238E27FC236}">
                <a16:creationId xmlns:a16="http://schemas.microsoft.com/office/drawing/2014/main" xmlns="" id="{AB7CBFC0-68F1-4BDF-B474-E4FBD5B62C3B}"/>
              </a:ext>
            </a:extLst>
          </p:cNvPr>
          <p:cNvGrpSpPr/>
          <p:nvPr/>
        </p:nvGrpSpPr>
        <p:grpSpPr>
          <a:xfrm>
            <a:off x="477924" y="4731903"/>
            <a:ext cx="1474583" cy="2012851"/>
            <a:chOff x="10175967" y="4349775"/>
            <a:chExt cx="1866196" cy="2547414"/>
          </a:xfrm>
        </p:grpSpPr>
        <p:pic>
          <p:nvPicPr>
            <p:cNvPr id="23" name="Рисунок 6">
              <a:extLst>
                <a:ext uri="{FF2B5EF4-FFF2-40B4-BE49-F238E27FC236}">
                  <a16:creationId xmlns:a16="http://schemas.microsoft.com/office/drawing/2014/main" xmlns="" id="{A6769E25-DDFB-4794-9F8D-72E792BA8AD9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duotone>
                <a:srgbClr val="2E6CA4"/>
                <a:prstClr val="white"/>
              </a:duotone>
            </a:blip>
            <a:srcRect l="28213" t="8952" r="28655" b="6286"/>
            <a:stretch>
              <a:fillRect/>
            </a:stretch>
          </p:blipFill>
          <p:spPr>
            <a:xfrm>
              <a:off x="10175967" y="4349775"/>
              <a:ext cx="1866196" cy="2547414"/>
            </a:xfrm>
            <a:prstGeom prst="rect">
              <a:avLst/>
            </a:prstGeom>
          </p:spPr>
        </p:pic>
        <p:pic>
          <p:nvPicPr>
            <p:cNvPr id="24" name="Объект 9">
              <a:extLst>
                <a:ext uri="{FF2B5EF4-FFF2-40B4-BE49-F238E27FC236}">
                  <a16:creationId xmlns:a16="http://schemas.microsoft.com/office/drawing/2014/main" xmlns="" id="{E6168244-BF53-42E1-9041-9E79487E6CDF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0882532" y="5486400"/>
              <a:ext cx="593463" cy="78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417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561</Words>
  <Application>Microsoft Office PowerPoint</Application>
  <PresentationFormat>Произвольный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User1</cp:lastModifiedBy>
  <cp:revision>48</cp:revision>
  <dcterms:created xsi:type="dcterms:W3CDTF">2018-03-18T09:11:00Z</dcterms:created>
  <dcterms:modified xsi:type="dcterms:W3CDTF">2024-08-21T06:18:01Z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90ca39e96005429696c1d38e11666429</vt:lpwstr>
  </property>
</Properties>
</file>