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1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8" r:id="rId12"/>
    <p:sldId id="265" r:id="rId13"/>
    <p:sldId id="267" r:id="rId14"/>
    <p:sldId id="270" r:id="rId15"/>
    <p:sldId id="271" r:id="rId16"/>
    <p:sldId id="272" r:id="rId17"/>
    <p:sldId id="276" r:id="rId18"/>
    <p:sldId id="278" r:id="rId19"/>
    <p:sldId id="273" r:id="rId20"/>
    <p:sldId id="274" r:id="rId21"/>
    <p:sldId id="275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4" d="100"/>
          <a:sy n="114" d="100"/>
        </p:scale>
        <p:origin x="-354" y="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64F9A-514C-436C-AD21-AEE1F112F5CB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26039-0C8D-48A9-ADCA-49C9C2DBD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804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D26039-0C8D-48A9-ADCA-49C9C2DBD69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857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D26039-0C8D-48A9-ADCA-49C9C2DBD69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751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1191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973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103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1885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318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0710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735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8061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5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862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576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159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720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175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469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972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888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BD5977A-B5C3-48B9-9419-0CB3F572CD1A}" type="datetimeFigureOut">
              <a:rPr lang="ru-RU" smtClean="0"/>
              <a:t>21.11.2025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37F78C5-3DA5-4DE6-8FA1-BBFC06F02E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7408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52" r:id="rId1"/>
    <p:sldLayoutId id="2147484053" r:id="rId2"/>
    <p:sldLayoutId id="2147484054" r:id="rId3"/>
    <p:sldLayoutId id="2147484055" r:id="rId4"/>
    <p:sldLayoutId id="2147484056" r:id="rId5"/>
    <p:sldLayoutId id="2147484057" r:id="rId6"/>
    <p:sldLayoutId id="2147484058" r:id="rId7"/>
    <p:sldLayoutId id="2147484059" r:id="rId8"/>
    <p:sldLayoutId id="2147484060" r:id="rId9"/>
    <p:sldLayoutId id="2147484061" r:id="rId10"/>
    <p:sldLayoutId id="2147484062" r:id="rId11"/>
    <p:sldLayoutId id="2147484063" r:id="rId12"/>
    <p:sldLayoutId id="2147484064" r:id="rId13"/>
    <p:sldLayoutId id="2147484065" r:id="rId14"/>
    <p:sldLayoutId id="2147484066" r:id="rId15"/>
    <p:sldLayoutId id="2147484067" r:id="rId16"/>
    <p:sldLayoutId id="214748406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2945" y="101601"/>
            <a:ext cx="10070857" cy="923635"/>
          </a:xfrm>
        </p:spPr>
        <p:txBody>
          <a:bodyPr>
            <a:noAutofit/>
          </a:bodyPr>
          <a:lstStyle/>
          <a:p>
            <a:pPr algn="ctr"/>
            <a:r>
              <a:rPr lang="ru-RU" sz="14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</a:t>
            </a:r>
            <a:br>
              <a:rPr lang="ru-RU" sz="14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«Общеобразовательная школа для обучающихся с ограниченными возможностями здоровья № 1 имени Мальцевой Екатерины Александровны»</a:t>
            </a:r>
            <a:br>
              <a:rPr lang="ru-RU" sz="1400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solidFill>
                <a:schemeClr val="bg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36436" y="1597891"/>
            <a:ext cx="9060873" cy="467228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000" b="1" i="1" dirty="0" smtClean="0">
                <a:latin typeface="Times New Roman"/>
                <a:ea typeface="Calibri"/>
              </a:rPr>
              <a:t>«Из  </a:t>
            </a:r>
            <a:r>
              <a:rPr lang="ru-RU" sz="4000" b="1" i="1" dirty="0">
                <a:latin typeface="Times New Roman"/>
                <a:ea typeface="Calibri"/>
              </a:rPr>
              <a:t>опыта работы школы по внеурочной деятельности с обучающимися </a:t>
            </a:r>
            <a:r>
              <a:rPr lang="ru-RU" sz="4000" b="1" i="1" dirty="0" smtClean="0">
                <a:latin typeface="Times New Roman"/>
                <a:ea typeface="Calibri"/>
              </a:rPr>
              <a:t>с тяжёлыми множественными нарушениями развития (ТМНР)»</a:t>
            </a:r>
          </a:p>
          <a:p>
            <a:pPr algn="ctr"/>
            <a:endParaRPr lang="ru-RU" sz="4000" b="1" dirty="0">
              <a:latin typeface="Times New Roman"/>
            </a:endParaRPr>
          </a:p>
          <a:p>
            <a:pPr algn="ctr"/>
            <a:endParaRPr lang="ru-RU" sz="4000" b="1" dirty="0" smtClean="0">
              <a:latin typeface="Times New Roman"/>
            </a:endParaRPr>
          </a:p>
          <a:p>
            <a:pPr algn="r"/>
            <a:r>
              <a:rPr lang="ru-RU" sz="2000" b="1" dirty="0" smtClean="0">
                <a:latin typeface="Times New Roman"/>
              </a:rPr>
              <a:t>Людмила Анатольевна </a:t>
            </a:r>
            <a:r>
              <a:rPr lang="ru-RU" sz="2000" b="1" dirty="0" err="1" smtClean="0">
                <a:latin typeface="Times New Roman"/>
              </a:rPr>
              <a:t>Маганова</a:t>
            </a:r>
            <a:r>
              <a:rPr lang="ru-RU" sz="2000" b="1" dirty="0" smtClean="0">
                <a:latin typeface="Times New Roman"/>
              </a:rPr>
              <a:t>, </a:t>
            </a:r>
            <a:r>
              <a:rPr lang="ru-RU" sz="2000" b="1" dirty="0" smtClean="0">
                <a:latin typeface="Times New Roman"/>
              </a:rPr>
              <a:t>заместитель директора</a:t>
            </a:r>
            <a:endParaRPr lang="ru-RU" sz="2000" b="1" dirty="0" smtClean="0">
              <a:latin typeface="Times New Roman"/>
            </a:endParaRPr>
          </a:p>
          <a:p>
            <a:pPr algn="r"/>
            <a:r>
              <a:rPr lang="ru-RU" sz="2000" b="1" dirty="0" smtClean="0">
                <a:latin typeface="Times New Roman"/>
              </a:rPr>
              <a:t>Анна Евгеньевна Прокофьева, учитель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01344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76200"/>
            <a:ext cx="8534400" cy="8001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 smtClean="0"/>
              <a:t>               Игра «В магазине»</a:t>
            </a:r>
            <a:endParaRPr lang="ru-RU" sz="2800" b="1" i="1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347980" y="260032"/>
            <a:ext cx="1761490" cy="2642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7170057" y="260032"/>
            <a:ext cx="4650468" cy="2816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2946458" y="1074057"/>
            <a:ext cx="3149542" cy="2002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8146096" y="3505198"/>
            <a:ext cx="3531553" cy="2905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6"/>
          <a:stretch>
            <a:fillRect/>
          </a:stretch>
        </p:blipFill>
        <p:spPr>
          <a:xfrm>
            <a:off x="156844" y="3505198"/>
            <a:ext cx="3500755" cy="3215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/>
          <p:nvPr/>
        </p:nvPicPr>
        <p:blipFill>
          <a:blip r:embed="rId7"/>
          <a:stretch>
            <a:fillRect/>
          </a:stretch>
        </p:blipFill>
        <p:spPr>
          <a:xfrm>
            <a:off x="4161617" y="3076626"/>
            <a:ext cx="3008440" cy="3531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1254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14300"/>
            <a:ext cx="8534400" cy="5905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 smtClean="0"/>
              <a:t>                              Школьный </a:t>
            </a:r>
            <a:r>
              <a:rPr lang="ru-RU" sz="2800" b="1" i="1" dirty="0"/>
              <a:t>магазин.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9296658" y="226582"/>
            <a:ext cx="2670955" cy="291734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966018" y="3577163"/>
            <a:ext cx="2587799" cy="30043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8974527" y="3689924"/>
            <a:ext cx="2490860" cy="28915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5407427" y="1776479"/>
            <a:ext cx="2462027" cy="29032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Рисунок 7"/>
          <p:cNvPicPr/>
          <p:nvPr/>
        </p:nvPicPr>
        <p:blipFill rotWithShape="1">
          <a:blip r:embed="rId6"/>
          <a:srcRect t="-872" r="-2459"/>
          <a:stretch/>
        </p:blipFill>
        <p:spPr>
          <a:xfrm>
            <a:off x="329074" y="682172"/>
            <a:ext cx="3023725" cy="26251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53273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751525" y="114300"/>
            <a:ext cx="8860548" cy="70485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2800" b="1" i="1" dirty="0" smtClean="0"/>
              <a:t>Профориентационные занятия «В </a:t>
            </a:r>
            <a:r>
              <a:rPr lang="ru-RU" sz="2800" b="1" i="1" dirty="0"/>
              <a:t>мире </a:t>
            </a:r>
            <a:r>
              <a:rPr lang="ru-RU" sz="2800" b="1" i="1" dirty="0" smtClean="0"/>
              <a:t>профессий»</a:t>
            </a:r>
            <a:endParaRPr lang="ru-RU" sz="2800" b="1" i="1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433585" y="693630"/>
            <a:ext cx="1987550" cy="26578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8981745" y="693630"/>
            <a:ext cx="2849879" cy="25050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4489031" y="855420"/>
            <a:ext cx="2663668" cy="2827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302693" y="3662177"/>
            <a:ext cx="2897665" cy="2992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6"/>
          <a:stretch>
            <a:fillRect/>
          </a:stretch>
        </p:blipFill>
        <p:spPr>
          <a:xfrm>
            <a:off x="8658267" y="3724543"/>
            <a:ext cx="3173357" cy="28674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 rotWithShape="1">
          <a:blip r:embed="rId7"/>
          <a:srcRect r="2912"/>
          <a:stretch/>
        </p:blipFill>
        <p:spPr bwMode="auto">
          <a:xfrm>
            <a:off x="4267200" y="4031851"/>
            <a:ext cx="3324225" cy="2622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59731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76200"/>
            <a:ext cx="8534400" cy="6381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b="1" i="1" dirty="0"/>
              <a:t>Праздники, концерты, выступления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8379460" y="287548"/>
            <a:ext cx="3300730" cy="2313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7426758" y="3629976"/>
            <a:ext cx="4475480" cy="28724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207962" y="918118"/>
            <a:ext cx="3889375" cy="29032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4567713" y="906492"/>
            <a:ext cx="3341370" cy="2199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6"/>
          <a:stretch>
            <a:fillRect/>
          </a:stretch>
        </p:blipFill>
        <p:spPr>
          <a:xfrm>
            <a:off x="207962" y="4297217"/>
            <a:ext cx="3783749" cy="2020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7"/>
          <a:stretch>
            <a:fillRect/>
          </a:stretch>
        </p:blipFill>
        <p:spPr>
          <a:xfrm>
            <a:off x="4615129" y="3531292"/>
            <a:ext cx="2413744" cy="3118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74954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5384" y="3597407"/>
            <a:ext cx="3066853" cy="28566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60727" y="146604"/>
            <a:ext cx="11174048" cy="57150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i="1" dirty="0" smtClean="0"/>
              <a:t>Занятия по программе дополнительного </a:t>
            </a:r>
            <a:r>
              <a:rPr lang="ru-RU" sz="2400" b="1" i="1" dirty="0"/>
              <a:t>образования </a:t>
            </a:r>
            <a:endParaRPr lang="ru-RU" sz="2400" b="1" i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i="1" dirty="0" smtClean="0"/>
              <a:t>«</a:t>
            </a:r>
            <a:r>
              <a:rPr lang="ru-RU" sz="2400" b="1" i="1" dirty="0"/>
              <a:t>Мой веселый, звонкий мяч</a:t>
            </a:r>
            <a:r>
              <a:rPr lang="ru-RU" sz="2400" b="1" i="1" dirty="0" smtClean="0"/>
              <a:t>» </a:t>
            </a:r>
            <a:endParaRPr lang="ru-RU" sz="2400" b="1" i="1" dirty="0"/>
          </a:p>
        </p:txBody>
      </p:sp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520288" y="3597407"/>
            <a:ext cx="4444683" cy="28566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/>
          <a:stretch>
            <a:fillRect/>
          </a:stretch>
        </p:blipFill>
        <p:spPr>
          <a:xfrm>
            <a:off x="942654" y="1004902"/>
            <a:ext cx="5053649" cy="22623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5"/>
          <a:stretch>
            <a:fillRect/>
          </a:stretch>
        </p:blipFill>
        <p:spPr>
          <a:xfrm>
            <a:off x="8427605" y="3597407"/>
            <a:ext cx="3526790" cy="27076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6"/>
          <a:stretch>
            <a:fillRect/>
          </a:stretch>
        </p:blipFill>
        <p:spPr>
          <a:xfrm>
            <a:off x="7353542" y="1004902"/>
            <a:ext cx="2550795" cy="23247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5699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1571" y="0"/>
            <a:ext cx="8507425" cy="752475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800" b="1" i="1" dirty="0" smtClean="0"/>
              <a:t>Общеразвивающий </a:t>
            </a:r>
            <a:r>
              <a:rPr lang="ru-RU" sz="2800" b="1" i="1" dirty="0"/>
              <a:t>кружок </a:t>
            </a:r>
            <a:r>
              <a:rPr lang="ru-RU" sz="2800" b="1" i="1" dirty="0" smtClean="0"/>
              <a:t> «</a:t>
            </a:r>
            <a:r>
              <a:rPr lang="ru-RU" sz="2800" b="1" i="1" dirty="0"/>
              <a:t>Песочная сказка»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8381999" y="747842"/>
            <a:ext cx="2867025" cy="2923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62" y="632674"/>
            <a:ext cx="2853690" cy="2972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265111" y="3759834"/>
            <a:ext cx="2160905" cy="2682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9748996" y="3553726"/>
            <a:ext cx="2068195" cy="3006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6"/>
          <a:stretch>
            <a:fillRect/>
          </a:stretch>
        </p:blipFill>
        <p:spPr>
          <a:xfrm>
            <a:off x="4297996" y="801504"/>
            <a:ext cx="2999105" cy="2869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7"/>
          <a:stretch>
            <a:fillRect/>
          </a:stretch>
        </p:blipFill>
        <p:spPr>
          <a:xfrm>
            <a:off x="2956400" y="3825874"/>
            <a:ext cx="2683193" cy="261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8"/>
          <a:stretch>
            <a:fillRect/>
          </a:stretch>
        </p:blipFill>
        <p:spPr>
          <a:xfrm>
            <a:off x="6612717" y="3841516"/>
            <a:ext cx="2458719" cy="2694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1879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011054" y="104775"/>
            <a:ext cx="5523345" cy="6572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 smtClean="0"/>
              <a:t>Кружок «Акварелька</a:t>
            </a:r>
            <a:r>
              <a:rPr lang="ru-RU" sz="2800" b="1" i="1" dirty="0"/>
              <a:t>»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307858" y="184726"/>
            <a:ext cx="2499996" cy="354740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F:\2024-2025 уч.год\Конференция 2025\по мокрому и тычок 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599" y="674254"/>
            <a:ext cx="3262835" cy="23494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F:\2024-2025 уч.год\Конференция 2025\клякса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183" y="3916218"/>
            <a:ext cx="2595418" cy="26970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F:\2024-2025 уч.год\Конференция 2025\арсений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74" r="857" b="-4534"/>
          <a:stretch/>
        </p:blipFill>
        <p:spPr bwMode="auto">
          <a:xfrm>
            <a:off x="354717" y="4230254"/>
            <a:ext cx="2656337" cy="27108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/>
          <p:nvPr/>
        </p:nvPicPr>
        <p:blipFill rotWithShape="1">
          <a:blip r:embed="rId6"/>
          <a:srcRect l="1016" t="51329" r="-345" b="372"/>
          <a:stretch/>
        </p:blipFill>
        <p:spPr>
          <a:xfrm>
            <a:off x="3394363" y="2133599"/>
            <a:ext cx="4996872" cy="24014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595844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217517" y="193963"/>
            <a:ext cx="3698701" cy="3962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/>
          <p:nvPr/>
        </p:nvPicPr>
        <p:blipFill rotWithShape="1">
          <a:blip r:embed="rId3"/>
          <a:srcRect t="-331" r="50353"/>
          <a:stretch/>
        </p:blipFill>
        <p:spPr>
          <a:xfrm>
            <a:off x="4096328" y="3070485"/>
            <a:ext cx="3814617" cy="3441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l="51645" t="1221"/>
          <a:stretch/>
        </p:blipFill>
        <p:spPr>
          <a:xfrm>
            <a:off x="8091055" y="286327"/>
            <a:ext cx="3870036" cy="37222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56221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923603"/>
              </p:ext>
            </p:extLst>
          </p:nvPr>
        </p:nvGraphicFramePr>
        <p:xfrm>
          <a:off x="558141" y="1021277"/>
          <a:ext cx="11044052" cy="5422318"/>
        </p:xfrm>
        <a:graphic>
          <a:graphicData uri="http://schemas.openxmlformats.org/drawingml/2006/table">
            <a:tbl>
              <a:tblPr firstRow="1" firstCol="1" bandRow="1"/>
              <a:tblGrid>
                <a:gridCol w="3746386"/>
                <a:gridCol w="7297666"/>
              </a:tblGrid>
              <a:tr h="3047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Задачи</a:t>
                      </a:r>
                      <a:endParaRPr lang="ru-RU" sz="1400" b="1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Возможные мероприятия</a:t>
                      </a:r>
                      <a:endParaRPr lang="ru-RU" sz="1400" b="1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Психологическая поддержка семьи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Индивидуальные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беседы</a:t>
                      </a:r>
                      <a:r>
                        <a:rPr lang="ru-RU" sz="1400" b="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Тренинговые занятия.  Встречи </a:t>
                      </a: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родительского клуба (очно, дистанционно)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Родительские собрания (очно,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дистанционно)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400" b="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Индивидуальные </a:t>
                      </a: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консультации с психологом, врачом – психиатром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Повышение осведомленности родителей об особенностях развития и специфических образовательных потребностях ребенка</a:t>
                      </a:r>
                      <a:endParaRPr lang="ru-RU" sz="1400" b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Индивидуальные консультации родителей со специалистами (очно, дистанционно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).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Тематические семинары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участия семьи в разработке и реализации СИПР</a:t>
                      </a:r>
                      <a:endParaRPr lang="ru-RU" sz="1400" b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Договор о сотрудничестве (образовании) между родителями и образовательной организацией;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Сотрудничество родителей в разработке СИПР в интересах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ребенка;</a:t>
                      </a:r>
                      <a:r>
                        <a:rPr lang="ru-RU" sz="1400" b="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Посещение </a:t>
                      </a: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родителями уроков, занятий;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единства требований к обучающемуся в семье и в образовательной организации</a:t>
                      </a:r>
                      <a:endParaRPr lang="ru-RU" sz="1400" b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Совместное создание единых требований к обучающемуся;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Обмен информацией о поведении обучающегося во время внеучебной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деятельности.</a:t>
                      </a:r>
                      <a:r>
                        <a:rPr lang="ru-RU" sz="1400" b="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Консультирование</a:t>
                      </a: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Совместное проведение занятий, экскурсий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7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Организация регулярного обмена информацией о ребенке, о ходе реализации СИПР и результатах ее освоения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Ведение дневника наблюдений (краткие записи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);</a:t>
                      </a:r>
                      <a:r>
                        <a:rPr lang="ru-RU" sz="1400" b="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информирование </a:t>
                      </a: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электронными средствами;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личные встречи,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беседы;</a:t>
                      </a:r>
                      <a:r>
                        <a:rPr lang="ru-RU" sz="1400" b="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просмотр </a:t>
                      </a: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обсуждение видеозаписей с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ребенком;</a:t>
                      </a:r>
                      <a:r>
                        <a:rPr lang="ru-RU" sz="1400" b="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проведение </a:t>
                      </a:r>
                      <a:r>
                        <a:rPr lang="ru-RU" sz="1400" b="0" dirty="0"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открытых уроков/занятий</a:t>
                      </a:r>
                      <a:endParaRPr lang="ru-RU" sz="1400" b="0" dirty="0"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2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Организация </a:t>
                      </a: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участия родителей во внеурочных мероприятиях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ривлечение </a:t>
                      </a: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родителей к 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планированию</a:t>
                      </a:r>
                      <a:r>
                        <a:rPr lang="ru-RU" sz="18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мероприятий</a:t>
                      </a: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;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анонсы запланированных внеурочных мероприятий;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поощрение активных родителей.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1165" marR="511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38152" y="299376"/>
            <a:ext cx="1040278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ПЕРЕЧЕНЬ МЕРОПРИЯТИЙ И ФОРМ СОТРУДНИЧЕСТВА ОБРАЗОВАТЕЛЬНОЙ ОРГАНИЗАЦИИ И СЕМЬИ ОБУЧАЮЩЕГОСЯ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940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66675"/>
            <a:ext cx="9879013" cy="19240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 smtClean="0"/>
              <a:t>Участие родителей во </a:t>
            </a:r>
            <a:r>
              <a:rPr lang="ru-RU" sz="2800" b="1" i="1" dirty="0"/>
              <a:t>внеурочной деятельности.</a:t>
            </a:r>
          </a:p>
          <a:p>
            <a:pPr marL="0" indent="0" algn="ctr">
              <a:buNone/>
            </a:pPr>
            <a:r>
              <a:rPr lang="ru-RU" sz="2800" b="1" i="1" dirty="0"/>
              <a:t>Эстафеты «Вместе с папой»</a:t>
            </a:r>
          </a:p>
          <a:p>
            <a:pPr marL="0" indent="0" algn="ctr">
              <a:buNone/>
            </a:pPr>
            <a:endParaRPr lang="ru-RU" sz="2400" b="1" i="1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611263" y="3874344"/>
            <a:ext cx="2335691" cy="2733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29854" y="763334"/>
            <a:ext cx="1839755" cy="2835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9545558" y="357983"/>
            <a:ext cx="2326322" cy="2686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8390571" y="3136739"/>
            <a:ext cx="3037841" cy="3438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6"/>
          <a:stretch>
            <a:fillRect/>
          </a:stretch>
        </p:blipFill>
        <p:spPr>
          <a:xfrm>
            <a:off x="3143250" y="1721115"/>
            <a:ext cx="5093652" cy="3240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33951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685800"/>
            <a:ext cx="10813409" cy="3614738"/>
          </a:xfrm>
        </p:spPr>
        <p:txBody>
          <a:bodyPr>
            <a:normAutofit/>
          </a:bodyPr>
          <a:lstStyle/>
          <a:p>
            <a:r>
              <a:rPr lang="ru-RU" sz="3200" b="1" dirty="0"/>
              <a:t>Цель</a:t>
            </a:r>
            <a:r>
              <a:rPr lang="ru-RU" sz="3200" dirty="0"/>
              <a:t> внеурочной деятельности для детей с </a:t>
            </a:r>
            <a:r>
              <a:rPr lang="ru-RU" sz="3200" dirty="0" smtClean="0"/>
              <a:t>ТМНР </a:t>
            </a:r>
            <a:r>
              <a:rPr lang="ru-RU" sz="3200" dirty="0"/>
              <a:t>– создание условий для их максимальной социализации и включение их в среду в качестве полноправных членов общества.</a:t>
            </a:r>
          </a:p>
        </p:txBody>
      </p:sp>
    </p:spTree>
    <p:extLst>
      <p:ext uri="{BB962C8B-B14F-4D97-AF65-F5344CB8AC3E}">
        <p14:creationId xmlns:p14="http://schemas.microsoft.com/office/powerpoint/2010/main" val="24649831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-1" y="161925"/>
            <a:ext cx="12087225" cy="1171575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2800" b="1" i="1" dirty="0"/>
              <a:t>Эстафеты «А, ну-ка, мамы»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3440747" y="1829380"/>
            <a:ext cx="5095875" cy="3719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265508" y="972080"/>
            <a:ext cx="2756535" cy="2593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9373712" y="3566055"/>
            <a:ext cx="2266316" cy="2723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9373711" y="276802"/>
            <a:ext cx="2541588" cy="290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6"/>
          <a:stretch>
            <a:fillRect/>
          </a:stretch>
        </p:blipFill>
        <p:spPr>
          <a:xfrm>
            <a:off x="684212" y="3726292"/>
            <a:ext cx="2025110" cy="2783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09995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31913" y="142876"/>
            <a:ext cx="9382269" cy="6430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/>
              <a:t>День здоровья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317499" y="157426"/>
            <a:ext cx="3532505" cy="2343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9809163" y="157426"/>
            <a:ext cx="2164080" cy="37576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187007" y="2801782"/>
            <a:ext cx="1896745" cy="3362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5486226" y="3476474"/>
            <a:ext cx="2694305" cy="31667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6"/>
          <a:stretch>
            <a:fillRect/>
          </a:stretch>
        </p:blipFill>
        <p:spPr>
          <a:xfrm>
            <a:off x="2295235" y="3915039"/>
            <a:ext cx="2670753" cy="27281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7"/>
          <a:stretch>
            <a:fillRect/>
          </a:stretch>
        </p:blipFill>
        <p:spPr>
          <a:xfrm>
            <a:off x="8750690" y="4413519"/>
            <a:ext cx="3272473" cy="21287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8"/>
          <a:stretch>
            <a:fillRect/>
          </a:stretch>
        </p:blipFill>
        <p:spPr>
          <a:xfrm>
            <a:off x="5218285" y="1086502"/>
            <a:ext cx="3607029" cy="20272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35670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6970" y="624115"/>
            <a:ext cx="10813143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</a:t>
            </a:r>
            <a:r>
              <a:rPr lang="ru-RU" sz="3200" b="1" i="1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ребёнок имеет право на успех. </a:t>
            </a:r>
            <a:endParaRPr lang="ru-RU" sz="3200" b="1" i="1" dirty="0" smtClean="0">
              <a:solidFill>
                <a:schemeClr val="bg2">
                  <a:lumMod val="75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Наша </a:t>
            </a:r>
            <a:r>
              <a:rPr lang="ru-RU" sz="3200" b="1" i="1" dirty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— помочь ему найти свой путь через творчество, игру и доброжелательное </a:t>
            </a:r>
            <a:r>
              <a:rPr lang="ru-RU" sz="3200" b="1" i="1" dirty="0" smtClean="0">
                <a:solidFill>
                  <a:schemeClr val="bg2">
                    <a:lumMod val="7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взаимодействие.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3200" b="1" i="1" dirty="0">
              <a:solidFill>
                <a:schemeClr val="bg2">
                  <a:lumMod val="75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sz="3200" b="1" dirty="0">
              <a:solidFill>
                <a:schemeClr val="bg2">
                  <a:lumMod val="75000"/>
                </a:schemeClr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6996418" y="4114302"/>
            <a:ext cx="4977867" cy="248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819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692150"/>
            <a:ext cx="10675938" cy="5532438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i="1" dirty="0"/>
              <a:t>Направления внеурочной деятельности:</a:t>
            </a:r>
            <a:endParaRPr lang="ru-RU" sz="3200" b="1" i="1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2400" b="1" dirty="0"/>
              <a:t>Спортивно‑оздоровительное</a:t>
            </a:r>
            <a:r>
              <a:rPr lang="ru-RU" sz="2400" dirty="0"/>
              <a:t> (занятия «Здоровым быть – здорово», «Азбука здоровья», «Здоровячок», «Подвижные игры»);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b="1" dirty="0"/>
              <a:t>Духовно‑нравственное</a:t>
            </a:r>
            <a:r>
              <a:rPr lang="ru-RU" sz="2400" dirty="0"/>
              <a:t> (занятия «Разговоры о важном» и «В мире профессий»);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2400" b="1" dirty="0"/>
              <a:t>Общекультурное </a:t>
            </a:r>
            <a:r>
              <a:rPr lang="ru-RU" sz="2400" dirty="0"/>
              <a:t>(«В мире профессий», «Учимся играя», «Мир книг», «В гостях у сказки», «Интересное рядом», «Россия – мои горизонты», «Азбука Этикета», «Функциональная грамотность»).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489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28588"/>
            <a:ext cx="11026775" cy="2808287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/>
              <a:t>Формы организации внеурочной деятельности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1" dirty="0"/>
              <a:t>Групповые занятия</a:t>
            </a:r>
            <a:r>
              <a:rPr lang="ru-RU" sz="2800" dirty="0"/>
              <a:t> </a:t>
            </a:r>
            <a:endParaRPr lang="ru-RU" sz="2800" b="1" dirty="0"/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180578" y="2507018"/>
            <a:ext cx="2009140" cy="24104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2830" t="-906"/>
          <a:stretch/>
        </p:blipFill>
        <p:spPr bwMode="auto">
          <a:xfrm>
            <a:off x="7456682" y="4309103"/>
            <a:ext cx="2395928" cy="23645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8227" y="1766230"/>
            <a:ext cx="1876019" cy="22866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 rotWithShape="1">
          <a:blip r:embed="rId5"/>
          <a:srcRect t="1217" r="3230"/>
          <a:stretch/>
        </p:blipFill>
        <p:spPr bwMode="auto">
          <a:xfrm>
            <a:off x="2420511" y="3974966"/>
            <a:ext cx="3155899" cy="26986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E:\4 г класс фото\Для выпускнова\OQMD6310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" t="-169" r="8674" b="15380"/>
          <a:stretch/>
        </p:blipFill>
        <p:spPr bwMode="auto">
          <a:xfrm>
            <a:off x="8451834" y="1383994"/>
            <a:ext cx="3366446" cy="25909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97791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65225" y="95250"/>
            <a:ext cx="11026775" cy="137282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b="1" dirty="0"/>
              <a:t>Индивидуальные занятия </a:t>
            </a:r>
            <a:r>
              <a:rPr lang="ru-RU" sz="2400" dirty="0"/>
              <a:t>(занятия с учителем-дефектологом, </a:t>
            </a:r>
            <a:r>
              <a:rPr lang="ru-RU" sz="2400" dirty="0" smtClean="0"/>
              <a:t>логопедические занятия, студия «Робототехника» и др.)</a:t>
            </a:r>
            <a:r>
              <a:rPr lang="ru-RU" sz="2400" dirty="0"/>
              <a:t> 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86257" y="1829569"/>
            <a:ext cx="2707005" cy="21370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396883" y="4306357"/>
            <a:ext cx="3146542" cy="24468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3253465" y="1324264"/>
            <a:ext cx="2404386" cy="27909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7550150" y="1548846"/>
            <a:ext cx="3746500" cy="23418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6"/>
          <a:stretch>
            <a:fillRect/>
          </a:stretch>
        </p:blipFill>
        <p:spPr>
          <a:xfrm>
            <a:off x="9051607" y="4179973"/>
            <a:ext cx="2787968" cy="23285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7"/>
          <a:stretch>
            <a:fillRect/>
          </a:stretch>
        </p:blipFill>
        <p:spPr>
          <a:xfrm>
            <a:off x="5791200" y="4179973"/>
            <a:ext cx="2876549" cy="24780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9854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249238"/>
            <a:ext cx="6803472" cy="1239837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b="1" dirty="0"/>
              <a:t>Экскурсии, </a:t>
            </a:r>
            <a:r>
              <a:rPr lang="ru-RU" sz="2800" b="1" dirty="0" smtClean="0"/>
              <a:t>выходы в учреждения культуры (музеи, т</a:t>
            </a:r>
            <a:r>
              <a:rPr lang="ru-RU" sz="2800" b="1" i="1" dirty="0" smtClean="0"/>
              <a:t>еатры, филармонию и др.</a:t>
            </a:r>
            <a:r>
              <a:rPr lang="ru-RU" sz="2800" b="1" i="1" dirty="0"/>
              <a:t> </a:t>
            </a:r>
            <a:r>
              <a:rPr lang="ru-RU" sz="2800" b="1" i="1" dirty="0" smtClean="0"/>
              <a:t>)</a:t>
            </a:r>
            <a:endParaRPr lang="ru-RU" sz="2800" b="1" i="1" dirty="0"/>
          </a:p>
        </p:txBody>
      </p:sp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4897388" y="3256392"/>
            <a:ext cx="3637012" cy="31583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/>
          <p:nvPr/>
        </p:nvPicPr>
        <p:blipFill rotWithShape="1">
          <a:blip r:embed="rId4"/>
          <a:srcRect l="6012" t="2258"/>
          <a:stretch/>
        </p:blipFill>
        <p:spPr>
          <a:xfrm>
            <a:off x="370511" y="1698341"/>
            <a:ext cx="3438525" cy="24955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5325" y="249238"/>
            <a:ext cx="4551700" cy="2353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Admin\Desktop\Прокофьева А.Е\Областная филармония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18" y="4571913"/>
            <a:ext cx="3785870" cy="21291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Объект 3" descr="https://sun9-78.userapi.com/s/v1/ig2/-Zq1bHiXsxHg72xjJ7EPHunWI7yXh2tYpaSkwkNjfdsMx9a993gfBbCyWOXAnV9MN1R7EB-EW7s4VceFOHvyxERy.jpg?quality=95&amp;as=32x42,48x64,72x95,108x143,160x212,240x318,360x477,480x636,540x716,640x848,654x867&amp;from=bu&amp;cs=654x0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1175" y="2816806"/>
            <a:ext cx="3034404" cy="3801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44145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31636" y="85725"/>
            <a:ext cx="7102764" cy="100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/>
              <a:t>Библиотеки Вологды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4427856" y="4240444"/>
            <a:ext cx="4010977" cy="22154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 descr="E:\4 г класс фото\Для выпускнова\1548820584544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654" r="-2790" b="26697"/>
          <a:stretch/>
        </p:blipFill>
        <p:spPr bwMode="auto">
          <a:xfrm>
            <a:off x="9361487" y="186429"/>
            <a:ext cx="2515235" cy="26474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4"/>
          <a:stretch>
            <a:fillRect/>
          </a:stretch>
        </p:blipFill>
        <p:spPr>
          <a:xfrm>
            <a:off x="9080827" y="3652428"/>
            <a:ext cx="2725738" cy="18335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C:\Users\Admin\Desktop\Прокофьева А.Е\Библиотечный центр В. Белова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7" t="6531" r="10434" b="-1"/>
          <a:stretch/>
        </p:blipFill>
        <p:spPr bwMode="auto">
          <a:xfrm>
            <a:off x="5977881" y="904303"/>
            <a:ext cx="3102946" cy="19864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Admin\Desktop\Прокофьева А.Е\Областная Бабушкинская библиотека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4" t="2740" r="25392"/>
          <a:stretch/>
        </p:blipFill>
        <p:spPr bwMode="auto">
          <a:xfrm>
            <a:off x="196936" y="4327904"/>
            <a:ext cx="3056182" cy="24099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Admin\Desktop\Прокофьева А.Е\Областная детская библиотека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5" r="60308"/>
          <a:stretch/>
        </p:blipFill>
        <p:spPr bwMode="auto">
          <a:xfrm>
            <a:off x="269264" y="223198"/>
            <a:ext cx="2047822" cy="24247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>
          <a:blip r:embed="rId8"/>
          <a:stretch>
            <a:fillRect/>
          </a:stretch>
        </p:blipFill>
        <p:spPr>
          <a:xfrm>
            <a:off x="2536826" y="1841915"/>
            <a:ext cx="3160395" cy="194500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73001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33350"/>
            <a:ext cx="10140950" cy="9429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dirty="0"/>
              <a:t>Экскурсии</a:t>
            </a:r>
          </a:p>
        </p:txBody>
      </p:sp>
      <p:pic>
        <p:nvPicPr>
          <p:cNvPr id="4" name="Рисунок 3" descr="E:\4 г класс фото\Для выпускнова\IMG_121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4" t="3231" r="17059"/>
          <a:stretch/>
        </p:blipFill>
        <p:spPr bwMode="auto">
          <a:xfrm>
            <a:off x="9388329" y="235978"/>
            <a:ext cx="2591233" cy="25942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8468620" y="3772535"/>
            <a:ext cx="3390872" cy="2360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C:\Users\Admin\Desktop\Прокофьева А.Е\Домик Петра 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9" t="14397" r="12517"/>
          <a:stretch/>
        </p:blipFill>
        <p:spPr bwMode="auto">
          <a:xfrm>
            <a:off x="5279836" y="1452409"/>
            <a:ext cx="3858260" cy="1818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>
          <a:blip r:embed="rId5"/>
          <a:stretch>
            <a:fillRect/>
          </a:stretch>
        </p:blipFill>
        <p:spPr>
          <a:xfrm>
            <a:off x="198784" y="235978"/>
            <a:ext cx="2311514" cy="24327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6"/>
          <a:stretch>
            <a:fillRect/>
          </a:stretch>
        </p:blipFill>
        <p:spPr>
          <a:xfrm>
            <a:off x="5351433" y="4048335"/>
            <a:ext cx="2562225" cy="23850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7"/>
          <a:stretch>
            <a:fillRect/>
          </a:stretch>
        </p:blipFill>
        <p:spPr>
          <a:xfrm>
            <a:off x="229433" y="4487332"/>
            <a:ext cx="2744676" cy="20489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/>
          <p:nvPr/>
        </p:nvPicPr>
        <p:blipFill>
          <a:blip r:embed="rId8"/>
          <a:stretch>
            <a:fillRect/>
          </a:stretch>
        </p:blipFill>
        <p:spPr>
          <a:xfrm>
            <a:off x="2643413" y="2221022"/>
            <a:ext cx="2386191" cy="21000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5002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95250"/>
            <a:ext cx="8534400" cy="108585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2800" b="1" i="1" dirty="0"/>
              <a:t>Занятие п</a:t>
            </a:r>
            <a:r>
              <a:rPr lang="ru-RU" sz="2800" b="1" i="1" dirty="0" smtClean="0"/>
              <a:t>о курсу «Функциональная грамотность».</a:t>
            </a:r>
            <a:endParaRPr lang="ru-RU" sz="2800" b="1" i="1" dirty="0"/>
          </a:p>
          <a:p>
            <a:pPr marL="0" indent="0" algn="ctr">
              <a:buNone/>
            </a:pPr>
            <a:r>
              <a:rPr lang="ru-RU" sz="2800" b="1" i="1" dirty="0" smtClean="0"/>
              <a:t>Тема занятия «Поход </a:t>
            </a:r>
            <a:r>
              <a:rPr lang="ru-RU" sz="2800" b="1" i="1" dirty="0"/>
              <a:t>в </a:t>
            </a:r>
            <a:r>
              <a:rPr lang="ru-RU" sz="2800" b="1" i="1" dirty="0" smtClean="0"/>
              <a:t>магазин».</a:t>
            </a:r>
            <a:endParaRPr lang="ru-RU" sz="2800" b="1" i="1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9277894" y="3436091"/>
            <a:ext cx="2467888" cy="29432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22472" y="2812519"/>
            <a:ext cx="2934731" cy="35667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t="-1598" r="15957"/>
          <a:stretch/>
        </p:blipFill>
        <p:spPr>
          <a:xfrm>
            <a:off x="3155908" y="1250151"/>
            <a:ext cx="2222584" cy="25533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5663778" y="2812519"/>
            <a:ext cx="3328830" cy="32025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6"/>
          <a:stretch>
            <a:fillRect/>
          </a:stretch>
        </p:blipFill>
        <p:spPr>
          <a:xfrm>
            <a:off x="9036315" y="187480"/>
            <a:ext cx="2709467" cy="25385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42079256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704</TotalTime>
  <Words>484</Words>
  <Application>Microsoft Office PowerPoint</Application>
  <PresentationFormat>Произвольный</PresentationFormat>
  <Paragraphs>61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Сектор</vt:lpstr>
      <vt:lpstr>Муниципальное автономное общеобразовательное учреждение «Общеобразовательная школа для обучающихся с ограниченными возможностями здоровья № 1 имени Мальцевой Екатерины Александровны»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User1</cp:lastModifiedBy>
  <cp:revision>63</cp:revision>
  <dcterms:created xsi:type="dcterms:W3CDTF">2025-11-11T13:01:35Z</dcterms:created>
  <dcterms:modified xsi:type="dcterms:W3CDTF">2025-11-21T10:49:06Z</dcterms:modified>
</cp:coreProperties>
</file>